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86" r:id="rId6"/>
    <p:sldId id="259" r:id="rId7"/>
    <p:sldId id="261" r:id="rId8"/>
    <p:sldId id="263" r:id="rId9"/>
    <p:sldId id="287" r:id="rId10"/>
    <p:sldId id="262" r:id="rId11"/>
    <p:sldId id="288" r:id="rId12"/>
    <p:sldId id="264" r:id="rId13"/>
    <p:sldId id="265" r:id="rId14"/>
    <p:sldId id="266" r:id="rId15"/>
    <p:sldId id="267" r:id="rId16"/>
    <p:sldId id="268" r:id="rId17"/>
    <p:sldId id="269" r:id="rId18"/>
    <p:sldId id="289" r:id="rId19"/>
    <p:sldId id="270" r:id="rId20"/>
    <p:sldId id="271" r:id="rId21"/>
    <p:sldId id="272" r:id="rId22"/>
    <p:sldId id="273" r:id="rId23"/>
    <p:sldId id="290" r:id="rId24"/>
    <p:sldId id="283" r:id="rId25"/>
    <p:sldId id="284" r:id="rId26"/>
    <p:sldId id="285" r:id="rId27"/>
    <p:sldId id="291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92" r:id="rId36"/>
    <p:sldId id="281" r:id="rId37"/>
    <p:sldId id="282" r:id="rId38"/>
    <p:sldId id="293" r:id="rId3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enjaminVanvincq\Documents\Benjamin%20ORVA\2021%20-%20Activit&#233;s\Etude%20PIVA\Rapport%20final\graphiques.xlsx" TargetMode="External"/><Relationship Id="rId1" Type="http://schemas.openxmlformats.org/officeDocument/2006/relationships/themeOverride" Target="../theme/themeOverride1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njaminVanvincq\Documents\Benjamin%20ORVA\2021%20-%20Activit&#233;s\Etude%20PIVA\Rapport%20final\graphiques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njaminVanvincq\Documents\Benjamin%20ORVA\2021%20-%20Activit&#233;s\Etude%20PIVA\Rapport%20final\graphiqu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 par département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Méthodologie!$B$3</c:f>
              <c:strCache>
                <c:ptCount val="1"/>
                <c:pt idx="0">
                  <c:v>Population étudiée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Méthodologie!$A$4:$A$8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Méthodologie!$B$4:$B$8</c:f>
              <c:numCache>
                <c:formatCode>0%</c:formatCode>
                <c:ptCount val="5"/>
                <c:pt idx="0">
                  <c:v>0.12925170068027211</c:v>
                </c:pt>
                <c:pt idx="1">
                  <c:v>0.37414965986394561</c:v>
                </c:pt>
                <c:pt idx="2">
                  <c:v>0.22448979591836735</c:v>
                </c:pt>
                <c:pt idx="3">
                  <c:v>0.19047619047619047</c:v>
                </c:pt>
                <c:pt idx="4">
                  <c:v>8.1632653061224483E-2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6F-4023-AD3D-758A858E4642}"/>
            </c:ext>
          </c:extLst>
        </c:ser>
        <c:ser>
          <c:idx val="1"/>
          <c:order val="1"/>
          <c:tx>
            <c:strRef>
              <c:f>Méthodologie!$C$3</c:f>
              <c:strCache>
                <c:ptCount val="1"/>
                <c:pt idx="0">
                  <c:v>Echantillon recueilli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Méthodologie!$A$4:$A$8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Méthodologie!$C$4:$C$8</c:f>
              <c:numCache>
                <c:formatCode>0%</c:formatCode>
                <c:ptCount val="5"/>
                <c:pt idx="0">
                  <c:v>0.14399999999999999</c:v>
                </c:pt>
                <c:pt idx="1">
                  <c:v>0.35599999999999998</c:v>
                </c:pt>
                <c:pt idx="2">
                  <c:v>0.153</c:v>
                </c:pt>
                <c:pt idx="3">
                  <c:v>0.21199999999999999</c:v>
                </c:pt>
                <c:pt idx="4">
                  <c:v>0.13600000000000001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6F-4023-AD3D-758A858E46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4204048"/>
        <c:axId val="964210320"/>
      </c:barChart>
      <c:catAx>
        <c:axId val="96420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10320"/>
        <c:crosses val="autoZero"/>
        <c:auto val="1"/>
        <c:lblAlgn val="ctr"/>
        <c:lblOffset val="100"/>
        <c:noMultiLvlLbl val="0"/>
      </c:catAx>
      <c:valAx>
        <c:axId val="9642103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0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Nature de l'orientation proposée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Profil!$B$111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Profil!$A$112:$A$114</c:f>
              <c:strCache>
                <c:ptCount val="3"/>
                <c:pt idx="0">
                  <c:v>Orientation vers des formations</c:v>
                </c:pt>
                <c:pt idx="1">
                  <c:v>Orientation vers des outils</c:v>
                </c:pt>
                <c:pt idx="2">
                  <c:v>Orientation vers d'autres acteurs</c:v>
                </c:pt>
              </c:strCache>
            </c:strRef>
          </c:cat>
          <c:val>
            <c:numRef>
              <c:f>Profil!$B$112:$B$114</c:f>
              <c:numCache>
                <c:formatCode>0%</c:formatCode>
                <c:ptCount val="3"/>
                <c:pt idx="0">
                  <c:v>0.80300000000000005</c:v>
                </c:pt>
                <c:pt idx="1">
                  <c:v>0.89800000000000002</c:v>
                </c:pt>
                <c:pt idx="2">
                  <c:v>1.004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8F-49C3-B7CC-D63BFB22D2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16592"/>
        <c:axId val="964223256"/>
      </c:barChart>
      <c:catAx>
        <c:axId val="964216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3256"/>
        <c:crosses val="autoZero"/>
        <c:auto val="1"/>
        <c:lblAlgn val="ctr"/>
        <c:lblOffset val="100"/>
        <c:noMultiLvlLbl val="0"/>
      </c:catAx>
      <c:valAx>
        <c:axId val="9642232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1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Nature</a:t>
            </a:r>
            <a:r>
              <a:rPr lang="fr-FR" baseline="0"/>
              <a:t> de l'accompagnement proposé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Profil!$A$141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Profil!$B$140:$E$140</c:f>
              <c:strCache>
                <c:ptCount val="4"/>
                <c:pt idx="0">
                  <c:v>Accompagnement généraliste</c:v>
                </c:pt>
                <c:pt idx="1">
                  <c:v>Accompagnement thématique</c:v>
                </c:pt>
                <c:pt idx="2">
                  <c:v>Formations transversales</c:v>
                </c:pt>
                <c:pt idx="3">
                  <c:v>Formations spécifiques</c:v>
                </c:pt>
              </c:strCache>
            </c:strRef>
          </c:cat>
          <c:val>
            <c:numRef>
              <c:f>Profil!$B$141:$E$141</c:f>
              <c:numCache>
                <c:formatCode>0%</c:formatCode>
                <c:ptCount val="4"/>
                <c:pt idx="0">
                  <c:v>0.88700000000000001</c:v>
                </c:pt>
                <c:pt idx="1">
                  <c:v>0.41499999999999998</c:v>
                </c:pt>
                <c:pt idx="2">
                  <c:v>0.38299999999999995</c:v>
                </c:pt>
                <c:pt idx="3">
                  <c:v>0.21199999999999999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3E-4F2F-9798-E20F92F4311F}"/>
            </c:ext>
          </c:extLst>
        </c:ser>
        <c:ser>
          <c:idx val="1"/>
          <c:order val="1"/>
          <c:tx>
            <c:strRef>
              <c:f>Profil!$A$142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Profil!$B$140:$E$140</c:f>
              <c:strCache>
                <c:ptCount val="4"/>
                <c:pt idx="0">
                  <c:v>Accompagnement généraliste</c:v>
                </c:pt>
                <c:pt idx="1">
                  <c:v>Accompagnement thématique</c:v>
                </c:pt>
                <c:pt idx="2">
                  <c:v>Formations transversales</c:v>
                </c:pt>
                <c:pt idx="3">
                  <c:v>Formations spécifiques</c:v>
                </c:pt>
              </c:strCache>
            </c:strRef>
          </c:cat>
          <c:val>
            <c:numRef>
              <c:f>Profil!$B$142:$E$142</c:f>
              <c:numCache>
                <c:formatCode>0%</c:formatCode>
                <c:ptCount val="4"/>
                <c:pt idx="0">
                  <c:v>1</c:v>
                </c:pt>
                <c:pt idx="1">
                  <c:v>0.47</c:v>
                </c:pt>
                <c:pt idx="2">
                  <c:v>0.90799999999999992</c:v>
                </c:pt>
                <c:pt idx="3">
                  <c:v>0.60699999999999998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3E-4F2F-9798-E20F92F43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24040"/>
        <c:axId val="964216984"/>
      </c:barChart>
      <c:catAx>
        <c:axId val="964224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16984"/>
        <c:crosses val="autoZero"/>
        <c:auto val="1"/>
        <c:lblAlgn val="ctr"/>
        <c:lblOffset val="100"/>
        <c:noMultiLvlLbl val="0"/>
      </c:catAx>
      <c:valAx>
        <c:axId val="96421698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24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Thématiques "gestion associative"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Profil!$M$165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Profil!$N$164:$Q$164</c:f>
              <c:strCache>
                <c:ptCount val="4"/>
                <c:pt idx="0">
                  <c:v>Appui juridique</c:v>
                </c:pt>
                <c:pt idx="1">
                  <c:v>Gestion financière</c:v>
                </c:pt>
                <c:pt idx="2">
                  <c:v>Diversification des ressources</c:v>
                </c:pt>
                <c:pt idx="3">
                  <c:v>Démarches administratives</c:v>
                </c:pt>
              </c:strCache>
            </c:strRef>
          </c:cat>
          <c:val>
            <c:numRef>
              <c:f>Profil!$N$165:$Q$165</c:f>
              <c:numCache>
                <c:formatCode>0%</c:formatCode>
                <c:ptCount val="4"/>
                <c:pt idx="0">
                  <c:v>0.34399999999999997</c:v>
                </c:pt>
                <c:pt idx="1">
                  <c:v>0.495</c:v>
                </c:pt>
                <c:pt idx="2">
                  <c:v>0.66599999999999993</c:v>
                </c:pt>
                <c:pt idx="3">
                  <c:v>0.96400000000000008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1-43EB-9AB6-AE1B71B95A32}"/>
            </c:ext>
          </c:extLst>
        </c:ser>
        <c:ser>
          <c:idx val="1"/>
          <c:order val="1"/>
          <c:tx>
            <c:strRef>
              <c:f>Profil!$M$166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Profil!$N$164:$Q$164</c:f>
              <c:strCache>
                <c:ptCount val="4"/>
                <c:pt idx="0">
                  <c:v>Appui juridique</c:v>
                </c:pt>
                <c:pt idx="1">
                  <c:v>Gestion financière</c:v>
                </c:pt>
                <c:pt idx="2">
                  <c:v>Diversification des ressources</c:v>
                </c:pt>
                <c:pt idx="3">
                  <c:v>Démarches administratives</c:v>
                </c:pt>
              </c:strCache>
            </c:strRef>
          </c:cat>
          <c:val>
            <c:numRef>
              <c:f>Profil!$N$166:$Q$166</c:f>
              <c:numCache>
                <c:formatCode>0%</c:formatCode>
                <c:ptCount val="4"/>
                <c:pt idx="0">
                  <c:v>0.56999999999999995</c:v>
                </c:pt>
                <c:pt idx="1">
                  <c:v>0.80900000000000005</c:v>
                </c:pt>
                <c:pt idx="2">
                  <c:v>0.91299999999999992</c:v>
                </c:pt>
                <c:pt idx="3">
                  <c:v>0.96299999999999997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1-43EB-9AB6-AE1B71B95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18160"/>
        <c:axId val="964221296"/>
      </c:barChart>
      <c:catAx>
        <c:axId val="964218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1296"/>
        <c:crosses val="autoZero"/>
        <c:auto val="1"/>
        <c:lblAlgn val="ctr"/>
        <c:lblOffset val="100"/>
        <c:noMultiLvlLbl val="0"/>
      </c:catAx>
      <c:valAx>
        <c:axId val="96422129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1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Thématiques "fonctionnement/RH"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Profil!$M$179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Profil!$N$178:$Q$178</c:f>
              <c:strCache>
                <c:ptCount val="4"/>
                <c:pt idx="0">
                  <c:v>Aide à la médiation</c:v>
                </c:pt>
                <c:pt idx="1">
                  <c:v>Ressources humaines salariées</c:v>
                </c:pt>
                <c:pt idx="2">
                  <c:v>Bénévolat et/ou volontariat</c:v>
                </c:pt>
                <c:pt idx="3">
                  <c:v>Gouvernance</c:v>
                </c:pt>
              </c:strCache>
            </c:strRef>
          </c:cat>
          <c:val>
            <c:numRef>
              <c:f>Profil!$N$179:$Q$179</c:f>
              <c:numCache>
                <c:formatCode>0%</c:formatCode>
                <c:ptCount val="4"/>
                <c:pt idx="0">
                  <c:v>0.33700000000000002</c:v>
                </c:pt>
                <c:pt idx="1">
                  <c:v>0.45799999999999996</c:v>
                </c:pt>
                <c:pt idx="2">
                  <c:v>0.82299999999999995</c:v>
                </c:pt>
                <c:pt idx="3">
                  <c:v>0.84900000000000009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2-4247-95F4-367B6CA6A8B3}"/>
            </c:ext>
          </c:extLst>
        </c:ser>
        <c:ser>
          <c:idx val="1"/>
          <c:order val="1"/>
          <c:tx>
            <c:strRef>
              <c:f>Profil!$M$180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Profil!$N$178:$Q$178</c:f>
              <c:strCache>
                <c:ptCount val="4"/>
                <c:pt idx="0">
                  <c:v>Aide à la médiation</c:v>
                </c:pt>
                <c:pt idx="1">
                  <c:v>Ressources humaines salariées</c:v>
                </c:pt>
                <c:pt idx="2">
                  <c:v>Bénévolat et/ou volontariat</c:v>
                </c:pt>
                <c:pt idx="3">
                  <c:v>Gouvernance</c:v>
                </c:pt>
              </c:strCache>
            </c:strRef>
          </c:cat>
          <c:val>
            <c:numRef>
              <c:f>Profil!$N$180:$Q$180</c:f>
              <c:numCache>
                <c:formatCode>0%</c:formatCode>
                <c:ptCount val="4"/>
                <c:pt idx="0">
                  <c:v>0.63100000000000001</c:v>
                </c:pt>
                <c:pt idx="1">
                  <c:v>0.88099999999999989</c:v>
                </c:pt>
                <c:pt idx="2">
                  <c:v>0.86</c:v>
                </c:pt>
                <c:pt idx="3">
                  <c:v>0.96299999999999997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2-4247-95F4-367B6CA6A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24432"/>
        <c:axId val="964234624"/>
      </c:barChart>
      <c:catAx>
        <c:axId val="964224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34624"/>
        <c:crosses val="autoZero"/>
        <c:auto val="1"/>
        <c:lblAlgn val="ctr"/>
        <c:lblOffset val="100"/>
        <c:noMultiLvlLbl val="0"/>
      </c:catAx>
      <c:valAx>
        <c:axId val="9642346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24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Thématiques</a:t>
            </a:r>
            <a:r>
              <a:rPr lang="fr-FR" baseline="0"/>
              <a:t> "appui aux projets"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Profil!$M$193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Profil!$N$192:$R$192</c:f>
              <c:strCache>
                <c:ptCount val="5"/>
                <c:pt idx="0">
                  <c:v>Numérique</c:v>
                </c:pt>
                <c:pt idx="1">
                  <c:v>Communication</c:v>
                </c:pt>
                <c:pt idx="2">
                  <c:v>Développement</c:v>
                </c:pt>
                <c:pt idx="3">
                  <c:v>Coopération, mutualisation</c:v>
                </c:pt>
                <c:pt idx="4">
                  <c:v>Montage de projets</c:v>
                </c:pt>
              </c:strCache>
            </c:strRef>
          </c:cat>
          <c:val>
            <c:numRef>
              <c:f>Profil!$N$193:$R$193</c:f>
              <c:numCache>
                <c:formatCode>0%</c:formatCode>
                <c:ptCount val="5"/>
                <c:pt idx="0">
                  <c:v>0.45399999999999996</c:v>
                </c:pt>
                <c:pt idx="1">
                  <c:v>0.51700000000000002</c:v>
                </c:pt>
                <c:pt idx="2">
                  <c:v>0.69900000000000007</c:v>
                </c:pt>
                <c:pt idx="3">
                  <c:v>0.72799999999999998</c:v>
                </c:pt>
                <c:pt idx="4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9B-433D-83E4-A50A515600F1}"/>
            </c:ext>
          </c:extLst>
        </c:ser>
        <c:ser>
          <c:idx val="1"/>
          <c:order val="1"/>
          <c:tx>
            <c:strRef>
              <c:f>Profil!$M$194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Profil!$N$192:$R$192</c:f>
              <c:strCache>
                <c:ptCount val="5"/>
                <c:pt idx="0">
                  <c:v>Numérique</c:v>
                </c:pt>
                <c:pt idx="1">
                  <c:v>Communication</c:v>
                </c:pt>
                <c:pt idx="2">
                  <c:v>Développement</c:v>
                </c:pt>
                <c:pt idx="3">
                  <c:v>Coopération, mutualisation</c:v>
                </c:pt>
                <c:pt idx="4">
                  <c:v>Montage de projets</c:v>
                </c:pt>
              </c:strCache>
            </c:strRef>
          </c:cat>
          <c:val>
            <c:numRef>
              <c:f>Profil!$N$194:$R$194</c:f>
              <c:numCache>
                <c:formatCode>0%</c:formatCode>
                <c:ptCount val="5"/>
                <c:pt idx="0">
                  <c:v>0.80500000000000005</c:v>
                </c:pt>
                <c:pt idx="1">
                  <c:v>0.83599999999999997</c:v>
                </c:pt>
                <c:pt idx="2">
                  <c:v>0.86699999999999999</c:v>
                </c:pt>
                <c:pt idx="3">
                  <c:v>0.76800000000000002</c:v>
                </c:pt>
                <c:pt idx="4">
                  <c:v>0.96400000000000008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9B-433D-83E4-A50A515600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27568"/>
        <c:axId val="964230312"/>
      </c:barChart>
      <c:catAx>
        <c:axId val="964227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30312"/>
        <c:crosses val="autoZero"/>
        <c:auto val="1"/>
        <c:lblAlgn val="ctr"/>
        <c:lblOffset val="100"/>
        <c:noMultiLvlLbl val="0"/>
      </c:catAx>
      <c:valAx>
        <c:axId val="96423031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2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Nombre d'associatons</a:t>
            </a:r>
            <a:r>
              <a:rPr lang="en-US" baseline="0"/>
              <a:t> appuyées annuellement</a:t>
            </a:r>
            <a:endParaRPr lang="en-US"/>
          </a:p>
        </c:rich>
      </c:tx>
      <c:layout>
        <c:manualLayout>
          <c:xMode val="edge"/>
          <c:yMode val="edge"/>
          <c:x val="0.31639490066764969"/>
          <c:y val="3.351783538124228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Profil!$B$207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Profil!$A$208:$A$212</c:f>
              <c:strCache>
                <c:ptCount val="5"/>
                <c:pt idx="0">
                  <c:v>Moins de 5</c:v>
                </c:pt>
                <c:pt idx="1">
                  <c:v>de 5 à moins de 15</c:v>
                </c:pt>
                <c:pt idx="2">
                  <c:v>de 15 à moins de 40</c:v>
                </c:pt>
                <c:pt idx="3">
                  <c:v>de 40 à moins de 100</c:v>
                </c:pt>
                <c:pt idx="4">
                  <c:v>100 et plus</c:v>
                </c:pt>
              </c:strCache>
            </c:strRef>
          </c:cat>
          <c:val>
            <c:numRef>
              <c:f>Profil!$B$208:$B$212</c:f>
              <c:numCache>
                <c:formatCode>0%</c:formatCode>
                <c:ptCount val="5"/>
                <c:pt idx="0">
                  <c:v>0.17100000000000001</c:v>
                </c:pt>
                <c:pt idx="1">
                  <c:v>0.26500000000000001</c:v>
                </c:pt>
                <c:pt idx="2">
                  <c:v>0.19700000000000001</c:v>
                </c:pt>
                <c:pt idx="3">
                  <c:v>0.17100000000000001</c:v>
                </c:pt>
                <c:pt idx="4">
                  <c:v>0.19700000000000001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BC-45E6-884F-B721E5D9F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642552"/>
        <c:axId val="516638240"/>
      </c:barChart>
      <c:catAx>
        <c:axId val="516642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8240"/>
        <c:crosses val="autoZero"/>
        <c:auto val="1"/>
        <c:lblAlgn val="ctr"/>
        <c:lblOffset val="100"/>
        <c:noMultiLvlLbl val="0"/>
      </c:catAx>
      <c:valAx>
        <c:axId val="5166382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16642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Financements</a:t>
            </a:r>
            <a:r>
              <a:rPr lang="en-US" baseline="0"/>
              <a:t> complémentaires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Profil!$B$287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Profil!$A$288:$A$294</c:f>
              <c:strCache>
                <c:ptCount val="7"/>
                <c:pt idx="0">
                  <c:v>Autre</c:v>
                </c:pt>
                <c:pt idx="1">
                  <c:v>Subvention Banque des territoires</c:v>
                </c:pt>
                <c:pt idx="2">
                  <c:v>Financements privés</c:v>
                </c:pt>
                <c:pt idx="3">
                  <c:v>Subvention CAF</c:v>
                </c:pt>
                <c:pt idx="4">
                  <c:v>Subvention Conseil Départemental</c:v>
                </c:pt>
                <c:pt idx="5">
                  <c:v>Subvention Conseil Régional</c:v>
                </c:pt>
                <c:pt idx="6">
                  <c:v>Subvention Commune</c:v>
                </c:pt>
              </c:strCache>
            </c:strRef>
          </c:cat>
          <c:val>
            <c:numRef>
              <c:f>Profil!$B$288:$B$294</c:f>
              <c:numCache>
                <c:formatCode>0%</c:formatCode>
                <c:ptCount val="7"/>
                <c:pt idx="0">
                  <c:v>0.17799999999999999</c:v>
                </c:pt>
                <c:pt idx="1">
                  <c:v>8.0000000000000002E-3</c:v>
                </c:pt>
                <c:pt idx="2">
                  <c:v>5.8999999999999997E-2</c:v>
                </c:pt>
                <c:pt idx="3">
                  <c:v>0.11899999999999999</c:v>
                </c:pt>
                <c:pt idx="4">
                  <c:v>0.17799999999999999</c:v>
                </c:pt>
                <c:pt idx="5">
                  <c:v>0.28000000000000003</c:v>
                </c:pt>
                <c:pt idx="6">
                  <c:v>0.30499999999999999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3D-46D0-9F18-A010AB253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6638632"/>
        <c:axId val="516637064"/>
      </c:barChart>
      <c:catAx>
        <c:axId val="516638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7064"/>
        <c:crosses val="autoZero"/>
        <c:auto val="1"/>
        <c:lblAlgn val="ctr"/>
        <c:lblOffset val="100"/>
        <c:noMultiLvlLbl val="0"/>
      </c:catAx>
      <c:valAx>
        <c:axId val="5166370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38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Perspective</a:t>
            </a:r>
            <a:r>
              <a:rPr lang="fr-FR" baseline="0"/>
              <a:t> de développement à 3 ans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Profil!$B$304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Profil!$A$305:$A$306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Profil!$B$305:$B$306</c:f>
              <c:numCache>
                <c:formatCode>0%</c:formatCode>
                <c:ptCount val="2"/>
                <c:pt idx="0">
                  <c:v>0.495</c:v>
                </c:pt>
                <c:pt idx="1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FF-4083-AC42-B3A013F751A8}"/>
            </c:ext>
          </c:extLst>
        </c:ser>
        <c:ser>
          <c:idx val="1"/>
          <c:order val="1"/>
          <c:tx>
            <c:strRef>
              <c:f>Profil!$C$304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Profil!$A$305:$A$306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Profil!$C$305:$C$306</c:f>
              <c:numCache>
                <c:formatCode>0%</c:formatCode>
                <c:ptCount val="2"/>
                <c:pt idx="0">
                  <c:v>7.2000000000000008E-2</c:v>
                </c:pt>
                <c:pt idx="1">
                  <c:v>3.1E-2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FF-4083-AC42-B3A013F751A8}"/>
            </c:ext>
          </c:extLst>
        </c:ser>
        <c:ser>
          <c:idx val="2"/>
          <c:order val="2"/>
          <c:tx>
            <c:strRef>
              <c:f>Profil!$D$304</c:f>
              <c:strCache>
                <c:ptCount val="1"/>
                <c:pt idx="0">
                  <c:v>Ne sait pas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FF-4083-AC42-B3A013F751A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FF-4083-AC42-B3A013F751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Profil!$A$305:$A$306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Profil!$D$305:$D$306</c:f>
              <c:numCache>
                <c:formatCode>0%</c:formatCode>
                <c:ptCount val="2"/>
                <c:pt idx="0">
                  <c:v>0.43200000000000005</c:v>
                </c:pt>
                <c:pt idx="1">
                  <c:v>7.9000000000000001E-2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FF-4083-AC42-B3A013F75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635496"/>
        <c:axId val="516636672"/>
      </c:barChart>
      <c:catAx>
        <c:axId val="51663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6672"/>
        <c:crosses val="autoZero"/>
        <c:auto val="1"/>
        <c:lblAlgn val="ctr"/>
        <c:lblOffset val="100"/>
        <c:noMultiLvlLbl val="0"/>
      </c:catAx>
      <c:valAx>
        <c:axId val="5166366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1663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Perspectives de développement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Profil!$B$316</c:f>
              <c:strCache>
                <c:ptCount val="1"/>
                <c:pt idx="0">
                  <c:v>Développer la couverture géographique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Profil!$A$317:$A$321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Profil!$B$317:$B$321</c:f>
              <c:numCache>
                <c:formatCode>0%</c:formatCode>
                <c:ptCount val="5"/>
                <c:pt idx="0">
                  <c:v>0.23499999999999999</c:v>
                </c:pt>
                <c:pt idx="1">
                  <c:v>0.17699999999999999</c:v>
                </c:pt>
                <c:pt idx="2">
                  <c:v>6.9000000000000006E-2</c:v>
                </c:pt>
                <c:pt idx="3">
                  <c:v>0.106</c:v>
                </c:pt>
                <c:pt idx="4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BD-4661-AA0F-EFBED59C9FFC}"/>
            </c:ext>
          </c:extLst>
        </c:ser>
        <c:ser>
          <c:idx val="1"/>
          <c:order val="1"/>
          <c:tx>
            <c:strRef>
              <c:f>Profil!$C$316</c:f>
              <c:strCache>
                <c:ptCount val="1"/>
                <c:pt idx="0">
                  <c:v>Développer les types d'appui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CBD-4661-AA0F-EFBED59C9F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Profil!$A$317:$A$321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Profil!$C$317:$C$321</c:f>
              <c:numCache>
                <c:formatCode>0%</c:formatCode>
                <c:ptCount val="5"/>
                <c:pt idx="0">
                  <c:v>0.40700000000000003</c:v>
                </c:pt>
                <c:pt idx="1">
                  <c:v>0.43799999999999994</c:v>
                </c:pt>
                <c:pt idx="2">
                  <c:v>0.26400000000000001</c:v>
                </c:pt>
                <c:pt idx="3">
                  <c:v>0.41299999999999998</c:v>
                </c:pt>
                <c:pt idx="4">
                  <c:v>0.46399999999999997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BD-4661-AA0F-EFBED59C9FFC}"/>
            </c:ext>
          </c:extLst>
        </c:ser>
        <c:ser>
          <c:idx val="2"/>
          <c:order val="2"/>
          <c:tx>
            <c:strRef>
              <c:f>Profil!$D$316</c:f>
              <c:strCache>
                <c:ptCount val="1"/>
                <c:pt idx="0">
                  <c:v>Développer le niveau d'expertise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Profil!$A$317:$A$321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Profil!$D$317:$D$321</c:f>
              <c:numCache>
                <c:formatCode>0%</c:formatCode>
                <c:ptCount val="5"/>
                <c:pt idx="0">
                  <c:v>0.309</c:v>
                </c:pt>
                <c:pt idx="1">
                  <c:v>0.33899999999999997</c:v>
                </c:pt>
                <c:pt idx="2">
                  <c:v>0.38900000000000001</c:v>
                </c:pt>
                <c:pt idx="3">
                  <c:v>0.44700000000000001</c:v>
                </c:pt>
                <c:pt idx="4">
                  <c:v>0.28600000000000003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BD-4661-AA0F-EFBED59C9FFC}"/>
            </c:ext>
          </c:extLst>
        </c:ser>
        <c:ser>
          <c:idx val="3"/>
          <c:order val="3"/>
          <c:tx>
            <c:strRef>
              <c:f>Profil!$E$316</c:f>
              <c:strCache>
                <c:ptCount val="1"/>
                <c:pt idx="0">
                  <c:v>Autre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Profil!$A$317:$A$321</c:f>
              <c:strCache>
                <c:ptCount val="5"/>
                <c:pt idx="0">
                  <c:v>Aisne</c:v>
                </c:pt>
                <c:pt idx="1">
                  <c:v>Nord</c:v>
                </c:pt>
                <c:pt idx="2">
                  <c:v>Oise</c:v>
                </c:pt>
                <c:pt idx="3">
                  <c:v>Pas-de-Calais</c:v>
                </c:pt>
                <c:pt idx="4">
                  <c:v>Somme</c:v>
                </c:pt>
              </c:strCache>
            </c:strRef>
          </c:cat>
          <c:val>
            <c:numRef>
              <c:f>Profil!$E$317:$E$321</c:f>
              <c:numCache>
                <c:formatCode>0%</c:formatCode>
                <c:ptCount val="5"/>
                <c:pt idx="0">
                  <c:v>4.9000000000000002E-2</c:v>
                </c:pt>
                <c:pt idx="1">
                  <c:v>4.7E-2</c:v>
                </c:pt>
                <c:pt idx="2">
                  <c:v>0.27800000000000002</c:v>
                </c:pt>
                <c:pt idx="3">
                  <c:v>3.3000000000000002E-2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BD-4661-AA0F-EFBED59C9F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633536"/>
        <c:axId val="516635104"/>
      </c:barChart>
      <c:catAx>
        <c:axId val="51663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5104"/>
        <c:crosses val="autoZero"/>
        <c:auto val="1"/>
        <c:lblAlgn val="ctr"/>
        <c:lblOffset val="100"/>
        <c:noMultiLvlLbl val="0"/>
      </c:catAx>
      <c:valAx>
        <c:axId val="5166351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16633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Vous sentez-vous</a:t>
            </a:r>
            <a:r>
              <a:rPr lang="fr-FR" baseline="0"/>
              <a:t> appartenir au réseau PIVA(+) ?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Feuil1!$A$4</c:f>
              <c:strCache>
                <c:ptCount val="1"/>
                <c:pt idx="0">
                  <c:v>Oui, tout à fait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</c:f>
              <c:strCache>
                <c:ptCount val="1"/>
                <c:pt idx="0">
                  <c:v>Ensemble</c:v>
                </c:pt>
              </c:strCache>
            </c:strRef>
          </c:cat>
          <c:val>
            <c:numRef>
              <c:f>Feuil1!$B$4</c:f>
              <c:numCache>
                <c:formatCode>0%</c:formatCode>
                <c:ptCount val="1"/>
                <c:pt idx="0">
                  <c:v>0.443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38-4FB9-843B-33CA2C96F29B}"/>
            </c:ext>
          </c:extLst>
        </c:ser>
        <c:ser>
          <c:idx val="1"/>
          <c:order val="1"/>
          <c:tx>
            <c:strRef>
              <c:f>Feuil1!$A$5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</c:f>
              <c:strCache>
                <c:ptCount val="1"/>
                <c:pt idx="0">
                  <c:v>Ensemble</c:v>
                </c:pt>
              </c:strCache>
            </c:strRef>
          </c:cat>
          <c:val>
            <c:numRef>
              <c:f>Feuil1!$B$5</c:f>
              <c:numCache>
                <c:formatCode>0%</c:formatCode>
                <c:ptCount val="1"/>
                <c:pt idx="0">
                  <c:v>0.40600000000000003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38-4FB9-843B-33CA2C96F29B}"/>
            </c:ext>
          </c:extLst>
        </c:ser>
        <c:ser>
          <c:idx val="2"/>
          <c:order val="2"/>
          <c:tx>
            <c:strRef>
              <c:f>Feuil1!$A$6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</c:f>
              <c:strCache>
                <c:ptCount val="1"/>
                <c:pt idx="0">
                  <c:v>Ensemble</c:v>
                </c:pt>
              </c:strCache>
            </c:strRef>
          </c:cat>
          <c:val>
            <c:numRef>
              <c:f>Feuil1!$B$6</c:f>
              <c:numCache>
                <c:formatCode>0%</c:formatCode>
                <c:ptCount val="1"/>
                <c:pt idx="0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38-4FB9-843B-33CA2C96F29B}"/>
            </c:ext>
          </c:extLst>
        </c:ser>
        <c:ser>
          <c:idx val="3"/>
          <c:order val="3"/>
          <c:tx>
            <c:strRef>
              <c:f>Feuil1!$A$7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147455925383422E-3"/>
                  <c:y val="0.20889918863594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38-4FB9-843B-33CA2C96F2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</c:f>
              <c:strCache>
                <c:ptCount val="1"/>
                <c:pt idx="0">
                  <c:v>Ensemble</c:v>
                </c:pt>
              </c:strCache>
            </c:strRef>
          </c:cat>
          <c:val>
            <c:numRef>
              <c:f>Feuil1!$B$7</c:f>
              <c:numCache>
                <c:formatCode>0%</c:formatCode>
                <c:ptCount val="1"/>
                <c:pt idx="0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38-4FB9-843B-33CA2C96F29B}"/>
            </c:ext>
          </c:extLst>
        </c:ser>
        <c:ser>
          <c:idx val="4"/>
          <c:order val="4"/>
          <c:tx>
            <c:strRef>
              <c:f>Feuil1!$A$8</c:f>
              <c:strCache>
                <c:ptCount val="1"/>
                <c:pt idx="0">
                  <c:v>Non, pas du tout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6589823701533688E-3"/>
                  <c:y val="-0.202591305376626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838-4FB9-843B-33CA2C96F2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Feuil1!$B$3</c:f>
              <c:strCache>
                <c:ptCount val="1"/>
                <c:pt idx="0">
                  <c:v>Ensemble</c:v>
                </c:pt>
              </c:strCache>
            </c:strRef>
          </c:cat>
          <c:val>
            <c:numRef>
              <c:f>Feuil1!$B$8</c:f>
              <c:numCache>
                <c:formatCode>0%</c:formatCode>
                <c:ptCount val="1"/>
                <c:pt idx="0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38-4FB9-843B-33CA2C96F2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635888"/>
        <c:axId val="516639024"/>
      </c:barChart>
      <c:catAx>
        <c:axId val="516635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9024"/>
        <c:crosses val="autoZero"/>
        <c:auto val="1"/>
        <c:lblAlgn val="ctr"/>
        <c:lblOffset val="100"/>
        <c:noMultiLvlLbl val="0"/>
      </c:catAx>
      <c:valAx>
        <c:axId val="5166390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3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</a:t>
            </a:r>
            <a:r>
              <a:rPr lang="fr-FR" baseline="0"/>
              <a:t> par type de labellisation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Méthodologie!$B$18</c:f>
              <c:strCache>
                <c:ptCount val="1"/>
                <c:pt idx="0">
                  <c:v>Population étudiée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Méthodologie!$A$19:$A$20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Méthodologie!$B$19:$B$20</c:f>
              <c:numCache>
                <c:formatCode>0%</c:formatCode>
                <c:ptCount val="2"/>
                <c:pt idx="0">
                  <c:v>0.78911564625850339</c:v>
                </c:pt>
                <c:pt idx="1">
                  <c:v>0.21088435374149661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80-476D-95BB-987E84D9EF5C}"/>
            </c:ext>
          </c:extLst>
        </c:ser>
        <c:ser>
          <c:idx val="1"/>
          <c:order val="1"/>
          <c:tx>
            <c:strRef>
              <c:f>Méthodologie!$C$18</c:f>
              <c:strCache>
                <c:ptCount val="1"/>
                <c:pt idx="0">
                  <c:v>Echantillon recueilli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Méthodologie!$A$19:$A$20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Méthodologie!$C$19:$C$20</c:f>
              <c:numCache>
                <c:formatCode>0%</c:formatCode>
                <c:ptCount val="2"/>
                <c:pt idx="0">
                  <c:v>0.746</c:v>
                </c:pt>
                <c:pt idx="1">
                  <c:v>0.254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80-476D-95BB-987E84D9EF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4204832"/>
        <c:axId val="964225216"/>
      </c:barChart>
      <c:catAx>
        <c:axId val="96420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5216"/>
        <c:crosses val="autoZero"/>
        <c:auto val="1"/>
        <c:lblAlgn val="ctr"/>
        <c:lblOffset val="100"/>
        <c:noMultiLvlLbl val="0"/>
      </c:catAx>
      <c:valAx>
        <c:axId val="9642252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0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Vous</a:t>
            </a:r>
            <a:r>
              <a:rPr lang="fr-FR" baseline="0"/>
              <a:t> sentes-vous appartenir au réseau PIVA(+) ?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Feuil1!$B$16</c:f>
              <c:strCache>
                <c:ptCount val="1"/>
                <c:pt idx="0">
                  <c:v>Oui, tout à fait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Feuil1!$A$17:$A$18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Feuil1!$B$17:$B$18</c:f>
              <c:numCache>
                <c:formatCode>0%</c:formatCode>
                <c:ptCount val="2"/>
                <c:pt idx="0">
                  <c:v>0.32899999999999996</c:v>
                </c:pt>
                <c:pt idx="1">
                  <c:v>0.78599999999999992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14-420B-8A27-BBF935220F4B}"/>
            </c:ext>
          </c:extLst>
        </c:ser>
        <c:ser>
          <c:idx val="1"/>
          <c:order val="1"/>
          <c:tx>
            <c:strRef>
              <c:f>Feuil1!$C$16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Feuil1!$A$17:$A$18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Feuil1!$C$17:$C$18</c:f>
              <c:numCache>
                <c:formatCode>0%</c:formatCode>
                <c:ptCount val="2"/>
                <c:pt idx="0">
                  <c:v>0.44700000000000001</c:v>
                </c:pt>
                <c:pt idx="1">
                  <c:v>0.214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14-420B-8A27-BBF935220F4B}"/>
            </c:ext>
          </c:extLst>
        </c:ser>
        <c:ser>
          <c:idx val="2"/>
          <c:order val="2"/>
          <c:tx>
            <c:strRef>
              <c:f>Feuil1!$D$16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14-420B-8A27-BBF935220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Feuil1!$A$17:$A$18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Feuil1!$D$17:$D$18</c:f>
              <c:numCache>
                <c:formatCode>0%</c:formatCode>
                <c:ptCount val="2"/>
                <c:pt idx="0">
                  <c:v>0.19699999999999998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14-420B-8A27-BBF935220F4B}"/>
            </c:ext>
          </c:extLst>
        </c:ser>
        <c:ser>
          <c:idx val="3"/>
          <c:order val="3"/>
          <c:tx>
            <c:strRef>
              <c:f>Feuil1!$E$16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58629097324438E-16"/>
                  <c:y val="0.115740740740740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14-420B-8A27-BBF935220F4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14-420B-8A27-BBF935220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Feuil1!$A$17:$A$18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Feuil1!$E$17:$E$18</c:f>
              <c:numCache>
                <c:formatCode>0%</c:formatCode>
                <c:ptCount val="2"/>
                <c:pt idx="0">
                  <c:v>1.3000000000000001E-2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A14-420B-8A27-BBF935220F4B}"/>
            </c:ext>
          </c:extLst>
        </c:ser>
        <c:ser>
          <c:idx val="4"/>
          <c:order val="4"/>
          <c:tx>
            <c:strRef>
              <c:f>Feuil1!$F$16</c:f>
              <c:strCache>
                <c:ptCount val="1"/>
                <c:pt idx="0">
                  <c:v>Non, pas du tout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162565313303937E-3"/>
                  <c:y val="-0.115740740740740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14-420B-8A27-BBF935220F4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A14-420B-8A27-BBF935220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Feuil1!$A$17:$A$18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Feuil1!$F$17:$F$18</c:f>
              <c:numCache>
                <c:formatCode>0%</c:formatCode>
                <c:ptCount val="2"/>
                <c:pt idx="0">
                  <c:v>1.3000000000000001E-2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A14-420B-8A27-BBF935220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636280"/>
        <c:axId val="516644904"/>
      </c:barChart>
      <c:catAx>
        <c:axId val="516636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44904"/>
        <c:crosses val="autoZero"/>
        <c:auto val="1"/>
        <c:lblAlgn val="ctr"/>
        <c:lblOffset val="100"/>
        <c:noMultiLvlLbl val="0"/>
      </c:catAx>
      <c:valAx>
        <c:axId val="5166449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36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Sentiment</a:t>
            </a:r>
            <a:r>
              <a:rPr lang="fr-FR" baseline="0"/>
              <a:t> de progression depuis l'adhésion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Feuil1!$B$28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Feuil1!$A$29:$A$33</c:f>
              <c:strCache>
                <c:ptCount val="5"/>
                <c:pt idx="0">
                  <c:v>Identification par les associations et acteurs locaux</c:v>
                </c:pt>
                <c:pt idx="1">
                  <c:v>Meilleure connaissance du territoire et des autres acteurs</c:v>
                </c:pt>
                <c:pt idx="2">
                  <c:v> Développement de partenariat</c:v>
                </c:pt>
                <c:pt idx="3">
                  <c:v>Montée en compétence sur les questions vie associative</c:v>
                </c:pt>
                <c:pt idx="4">
                  <c:v> Accès à des informations et des ressources</c:v>
                </c:pt>
              </c:strCache>
            </c:strRef>
          </c:cat>
          <c:val>
            <c:numRef>
              <c:f>Feuil1!$B$29:$B$33</c:f>
              <c:numCache>
                <c:formatCode>0%</c:formatCode>
                <c:ptCount val="5"/>
                <c:pt idx="0">
                  <c:v>0.64800000000000002</c:v>
                </c:pt>
                <c:pt idx="1">
                  <c:v>0.71099999999999997</c:v>
                </c:pt>
                <c:pt idx="2">
                  <c:v>0.75599999999999989</c:v>
                </c:pt>
                <c:pt idx="3">
                  <c:v>0.82099999999999995</c:v>
                </c:pt>
                <c:pt idx="4">
                  <c:v>0.93900000000000006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37-4D53-BA8F-4DEB1E010D9B}"/>
            </c:ext>
          </c:extLst>
        </c:ser>
        <c:ser>
          <c:idx val="1"/>
          <c:order val="1"/>
          <c:tx>
            <c:strRef>
              <c:f>Feuil1!$C$28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Feuil1!$A$29:$A$33</c:f>
              <c:strCache>
                <c:ptCount val="5"/>
                <c:pt idx="0">
                  <c:v>Identification par les associations et acteurs locaux</c:v>
                </c:pt>
                <c:pt idx="1">
                  <c:v>Meilleure connaissance du territoire et des autres acteurs</c:v>
                </c:pt>
                <c:pt idx="2">
                  <c:v> Développement de partenariat</c:v>
                </c:pt>
                <c:pt idx="3">
                  <c:v>Montée en compétence sur les questions vie associative</c:v>
                </c:pt>
                <c:pt idx="4">
                  <c:v> Accès à des informations et des ressources</c:v>
                </c:pt>
              </c:strCache>
            </c:strRef>
          </c:cat>
          <c:val>
            <c:numRef>
              <c:f>Feuil1!$C$29:$C$33</c:f>
              <c:numCache>
                <c:formatCode>0%</c:formatCode>
                <c:ptCount val="5"/>
                <c:pt idx="0">
                  <c:v>0.35200000000000004</c:v>
                </c:pt>
                <c:pt idx="1">
                  <c:v>0.28899999999999998</c:v>
                </c:pt>
                <c:pt idx="2">
                  <c:v>0.24399999999999999</c:v>
                </c:pt>
                <c:pt idx="3">
                  <c:v>0.17899999999999999</c:v>
                </c:pt>
                <c:pt idx="4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37-4D53-BA8F-4DEB1E010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645296"/>
        <c:axId val="516639808"/>
      </c:barChart>
      <c:catAx>
        <c:axId val="516645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9808"/>
        <c:crosses val="autoZero"/>
        <c:auto val="1"/>
        <c:lblAlgn val="ctr"/>
        <c:lblOffset val="100"/>
        <c:noMultiLvlLbl val="0"/>
      </c:catAx>
      <c:valAx>
        <c:axId val="51663980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45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Avez-vous</a:t>
            </a:r>
            <a:r>
              <a:rPr lang="en-US" baseline="0"/>
              <a:t> développé des liens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avec d'autres membres du réseau ?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Feuil1!$B$41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Feuil1!$A$42:$A$46</c:f>
              <c:strCache>
                <c:ptCount val="5"/>
                <c:pt idx="0">
                  <c:v>Non</c:v>
                </c:pt>
                <c:pt idx="1">
                  <c:v>Oui autre</c:v>
                </c:pt>
                <c:pt idx="2">
                  <c:v>Oui, par la mutualisation de matériel</c:v>
                </c:pt>
                <c:pt idx="3">
                  <c:v>Oui par la mutualisation en RH/Finances</c:v>
                </c:pt>
                <c:pt idx="4">
                  <c:v>Oui, par des échanges de savoirs, de compétences</c:v>
                </c:pt>
              </c:strCache>
            </c:strRef>
          </c:cat>
          <c:val>
            <c:numRef>
              <c:f>Feuil1!$B$42:$B$46</c:f>
              <c:numCache>
                <c:formatCode>0%</c:formatCode>
                <c:ptCount val="5"/>
                <c:pt idx="0">
                  <c:v>0.10100000000000001</c:v>
                </c:pt>
                <c:pt idx="1">
                  <c:v>4.5999999999999999E-2</c:v>
                </c:pt>
                <c:pt idx="2">
                  <c:v>9.1999999999999998E-2</c:v>
                </c:pt>
                <c:pt idx="3">
                  <c:v>0.13800000000000001</c:v>
                </c:pt>
                <c:pt idx="4">
                  <c:v>0.88100000000000001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B-447D-B644-00B1B0E71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6640592"/>
        <c:axId val="516640984"/>
      </c:barChart>
      <c:catAx>
        <c:axId val="516640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40984"/>
        <c:crosses val="autoZero"/>
        <c:auto val="1"/>
        <c:lblAlgn val="ctr"/>
        <c:lblOffset val="100"/>
        <c:noMultiLvlLbl val="0"/>
      </c:catAx>
      <c:valAx>
        <c:axId val="51664098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40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Attentes et besoins quant au réseau PIVA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Feuil1!$B$57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Feuil1!$A$58:$A$62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Feuil1!$B$58:$B$62</c:f>
              <c:numCache>
                <c:formatCode>0%</c:formatCode>
                <c:ptCount val="5"/>
                <c:pt idx="0">
                  <c:v>0.51900000000000002</c:v>
                </c:pt>
                <c:pt idx="1">
                  <c:v>0.61799999999999999</c:v>
                </c:pt>
                <c:pt idx="2">
                  <c:v>0.71599999999999997</c:v>
                </c:pt>
                <c:pt idx="3">
                  <c:v>0.72499999999999998</c:v>
                </c:pt>
                <c:pt idx="4">
                  <c:v>0.877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C2-46B7-B80B-E85494A87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6644120"/>
        <c:axId val="516634320"/>
      </c:barChart>
      <c:catAx>
        <c:axId val="516644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34320"/>
        <c:crosses val="autoZero"/>
        <c:auto val="1"/>
        <c:lblAlgn val="ctr"/>
        <c:lblOffset val="100"/>
        <c:noMultiLvlLbl val="0"/>
      </c:catAx>
      <c:valAx>
        <c:axId val="5166343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44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Attente</a:t>
            </a:r>
            <a:r>
              <a:rPr lang="fr-FR" baseline="0"/>
              <a:t>s et besoins quant au réseau PIVA par département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Feuil1!$A$73</c:f>
              <c:strCache>
                <c:ptCount val="1"/>
                <c:pt idx="0">
                  <c:v>Aisne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Feuil1!$B$72:$F$72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Feuil1!$B$73:$F$73</c:f>
              <c:numCache>
                <c:formatCode>0%</c:formatCode>
                <c:ptCount val="5"/>
                <c:pt idx="0">
                  <c:v>9.3000000000000013E-2</c:v>
                </c:pt>
                <c:pt idx="1">
                  <c:v>0.20100000000000001</c:v>
                </c:pt>
                <c:pt idx="2">
                  <c:v>0.24299999999999999</c:v>
                </c:pt>
                <c:pt idx="3">
                  <c:v>0.16600000000000001</c:v>
                </c:pt>
                <c:pt idx="4">
                  <c:v>0.29699999999999999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D6-4F8F-B18D-8E7F47035B0E}"/>
            </c:ext>
          </c:extLst>
        </c:ser>
        <c:ser>
          <c:idx val="1"/>
          <c:order val="1"/>
          <c:tx>
            <c:strRef>
              <c:f>Feuil1!$A$74</c:f>
              <c:strCache>
                <c:ptCount val="1"/>
                <c:pt idx="0">
                  <c:v>Nord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Feuil1!$B$72:$F$72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Feuil1!$B$74:$F$74</c:f>
              <c:numCache>
                <c:formatCode>0%</c:formatCode>
                <c:ptCount val="5"/>
                <c:pt idx="0">
                  <c:v>0.14300000000000002</c:v>
                </c:pt>
                <c:pt idx="1">
                  <c:v>0.154</c:v>
                </c:pt>
                <c:pt idx="2">
                  <c:v>0.21100000000000002</c:v>
                </c:pt>
                <c:pt idx="3">
                  <c:v>0.23399999999999999</c:v>
                </c:pt>
                <c:pt idx="4">
                  <c:v>0.25800000000000001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D6-4F8F-B18D-8E7F47035B0E}"/>
            </c:ext>
          </c:extLst>
        </c:ser>
        <c:ser>
          <c:idx val="2"/>
          <c:order val="2"/>
          <c:tx>
            <c:strRef>
              <c:f>Feuil1!$A$75</c:f>
              <c:strCache>
                <c:ptCount val="1"/>
                <c:pt idx="0">
                  <c:v>Oise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Feuil1!$B$72:$F$72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Feuil1!$B$75:$F$75</c:f>
              <c:numCache>
                <c:formatCode>0%</c:formatCode>
                <c:ptCount val="5"/>
                <c:pt idx="0">
                  <c:v>0.18</c:v>
                </c:pt>
                <c:pt idx="1">
                  <c:v>0.218</c:v>
                </c:pt>
                <c:pt idx="2">
                  <c:v>0.183</c:v>
                </c:pt>
                <c:pt idx="3">
                  <c:v>0.183</c:v>
                </c:pt>
                <c:pt idx="4">
                  <c:v>0.23499999999999999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D6-4F8F-B18D-8E7F47035B0E}"/>
            </c:ext>
          </c:extLst>
        </c:ser>
        <c:ser>
          <c:idx val="3"/>
          <c:order val="3"/>
          <c:tx>
            <c:strRef>
              <c:f>Feuil1!$A$76</c:f>
              <c:strCache>
                <c:ptCount val="1"/>
                <c:pt idx="0">
                  <c:v>Pas-de-Calais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Feuil1!$B$72:$F$72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Feuil1!$B$76:$F$76</c:f>
              <c:numCache>
                <c:formatCode>0%</c:formatCode>
                <c:ptCount val="5"/>
                <c:pt idx="0">
                  <c:v>0.13600000000000001</c:v>
                </c:pt>
                <c:pt idx="1">
                  <c:v>0.19600000000000001</c:v>
                </c:pt>
                <c:pt idx="2">
                  <c:v>0.21899999999999997</c:v>
                </c:pt>
                <c:pt idx="3">
                  <c:v>0.19399999999999998</c:v>
                </c:pt>
                <c:pt idx="4">
                  <c:v>0.254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D6-4F8F-B18D-8E7F47035B0E}"/>
            </c:ext>
          </c:extLst>
        </c:ser>
        <c:ser>
          <c:idx val="4"/>
          <c:order val="4"/>
          <c:tx>
            <c:strRef>
              <c:f>Feuil1!$A$77</c:f>
              <c:strCache>
                <c:ptCount val="1"/>
                <c:pt idx="0">
                  <c:v>Somme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Feuil1!$B$72:$F$72</c:f>
              <c:strCache>
                <c:ptCount val="5"/>
                <c:pt idx="0">
                  <c:v>Développer des projets communs avec d’autres PIVA</c:v>
                </c:pt>
                <c:pt idx="1">
                  <c:v>Etre formé.e - monter en compétence</c:v>
                </c:pt>
                <c:pt idx="2">
                  <c:v>Être outillé.e</c:v>
                </c:pt>
                <c:pt idx="3">
                  <c:v>Temps de rencontres et d’échanges entre membres</c:v>
                </c:pt>
                <c:pt idx="4">
                  <c:v>Etre informé.e</c:v>
                </c:pt>
              </c:strCache>
            </c:strRef>
          </c:cat>
          <c:val>
            <c:numRef>
              <c:f>Feuil1!$B$77:$F$77</c:f>
              <c:numCache>
                <c:formatCode>0%</c:formatCode>
                <c:ptCount val="5"/>
                <c:pt idx="0">
                  <c:v>0.221</c:v>
                </c:pt>
                <c:pt idx="1">
                  <c:v>0.10199999999999999</c:v>
                </c:pt>
                <c:pt idx="2">
                  <c:v>0.16600000000000001</c:v>
                </c:pt>
                <c:pt idx="3">
                  <c:v>0.28499999999999998</c:v>
                </c:pt>
                <c:pt idx="4">
                  <c:v>0.22600000000000001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D6-4F8F-B18D-8E7F47035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6641768"/>
        <c:axId val="516642160"/>
      </c:barChart>
      <c:catAx>
        <c:axId val="516641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6642160"/>
        <c:crosses val="autoZero"/>
        <c:auto val="1"/>
        <c:lblAlgn val="ctr"/>
        <c:lblOffset val="100"/>
        <c:noMultiLvlLbl val="0"/>
      </c:catAx>
      <c:valAx>
        <c:axId val="5166421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16641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Profil!$B$3</c:f>
              <c:strCache>
                <c:ptCount val="1"/>
                <c:pt idx="0">
                  <c:v>Répartition par type de statut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EA-4409-BA21-CE7C6FFF13E6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EA-4409-BA21-CE7C6FFF13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EA-4409-BA21-CE7C6FFF13E6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EA-4409-BA21-CE7C6FFF13E6}"/>
              </c:ext>
            </c:extLst>
          </c:dPt>
          <c:dLbls>
            <c:dLbl>
              <c:idx val="0"/>
              <c:layout>
                <c:manualLayout>
                  <c:x val="2.6618638715635939E-2"/>
                  <c:y val="3.8847552734308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EA-4409-BA21-CE7C6FFF13E6}"/>
                </c:ext>
              </c:extLst>
            </c:dLbl>
            <c:dLbl>
              <c:idx val="1"/>
              <c:layout>
                <c:manualLayout>
                  <c:x val="-4.1099670022553901E-2"/>
                  <c:y val="3.8255904118752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EA-4409-BA21-CE7C6FFF13E6}"/>
                </c:ext>
              </c:extLst>
            </c:dLbl>
            <c:dLbl>
              <c:idx val="2"/>
              <c:layout>
                <c:manualLayout>
                  <c:x val="-2.3893089712296083E-2"/>
                  <c:y val="1.61203387059186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EA-4409-BA21-CE7C6FFF13E6}"/>
                </c:ext>
              </c:extLst>
            </c:dLbl>
            <c:dLbl>
              <c:idx val="3"/>
              <c:layout>
                <c:manualLayout>
                  <c:x val="-3.7499649295183522E-3"/>
                  <c:y val="-1.958877441121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7EA-4409-BA21-CE7C6FFF13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Profil!$A$4:$A$7</c:f>
              <c:strCache>
                <c:ptCount val="4"/>
                <c:pt idx="0">
                  <c:v>Association</c:v>
                </c:pt>
                <c:pt idx="1">
                  <c:v>Commune</c:v>
                </c:pt>
                <c:pt idx="2">
                  <c:v>Autre</c:v>
                </c:pt>
                <c:pt idx="3">
                  <c:v>EPCI</c:v>
                </c:pt>
              </c:strCache>
            </c:strRef>
          </c:cat>
          <c:val>
            <c:numRef>
              <c:f>Profil!$B$4:$B$7</c:f>
              <c:numCache>
                <c:formatCode>0%</c:formatCode>
                <c:ptCount val="4"/>
                <c:pt idx="0">
                  <c:v>0.73699999999999999</c:v>
                </c:pt>
                <c:pt idx="1">
                  <c:v>0.186</c:v>
                </c:pt>
                <c:pt idx="2">
                  <c:v>4.2000000000000003E-2</c:v>
                </c:pt>
                <c:pt idx="3">
                  <c:v>3.4000000000000002E-2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7EA-4409-BA21-CE7C6FFF13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Part de fédérations ou têtes de</a:t>
            </a:r>
            <a:r>
              <a:rPr lang="fr-FR" baseline="0"/>
              <a:t> réseaux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Profil!$B$17</c:f>
              <c:strCache>
                <c:ptCount val="1"/>
                <c:pt idx="0">
                  <c:v>Fédérations et têtes de réseau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Profil!$A$18:$A$19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Profil!$B$18:$B$19</c:f>
              <c:numCache>
                <c:formatCode>0%</c:formatCode>
                <c:ptCount val="2"/>
                <c:pt idx="0">
                  <c:v>0.156</c:v>
                </c:pt>
                <c:pt idx="1">
                  <c:v>0.52400000000000002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6A-4956-8908-4843936038C3}"/>
            </c:ext>
          </c:extLst>
        </c:ser>
        <c:ser>
          <c:idx val="1"/>
          <c:order val="1"/>
          <c:tx>
            <c:strRef>
              <c:f>Profil!$C$17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  <a:ln w="63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D6A-4956-8908-4843936038C3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/>
              </a:solidFill>
              <a:ln w="31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D6A-4956-8908-4843936038C3}"/>
              </c:ext>
            </c:extLst>
          </c:dPt>
          <c:cat>
            <c:strRef>
              <c:f>Profil!$A$18:$A$19</c:f>
              <c:strCache>
                <c:ptCount val="2"/>
                <c:pt idx="0">
                  <c:v>PIVA</c:v>
                </c:pt>
                <c:pt idx="1">
                  <c:v>PIVA+</c:v>
                </c:pt>
              </c:strCache>
            </c:strRef>
          </c:cat>
          <c:val>
            <c:numRef>
              <c:f>Profil!$C$18:$C$19</c:f>
              <c:numCache>
                <c:formatCode>0%</c:formatCode>
                <c:ptCount val="2"/>
                <c:pt idx="0">
                  <c:v>0.84400000000000008</c:v>
                </c:pt>
                <c:pt idx="1">
                  <c:v>0.47600000000000003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D6A-4956-8908-4843936038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4215808"/>
        <c:axId val="964220120"/>
      </c:barChart>
      <c:catAx>
        <c:axId val="964215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0120"/>
        <c:crosses val="autoZero"/>
        <c:auto val="1"/>
        <c:lblAlgn val="ctr"/>
        <c:lblOffset val="100"/>
        <c:noMultiLvlLbl val="0"/>
      </c:catAx>
      <c:valAx>
        <c:axId val="9642201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1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</a:t>
            </a:r>
            <a:r>
              <a:rPr lang="fr-FR" baseline="0"/>
              <a:t> selon l'aire d'intervention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Profil!$A$29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Profil!$B$28:$D$28</c:f>
              <c:strCache>
                <c:ptCount val="3"/>
                <c:pt idx="0">
                  <c:v>Régional</c:v>
                </c:pt>
                <c:pt idx="1">
                  <c:v>Départemental</c:v>
                </c:pt>
                <c:pt idx="2">
                  <c:v>Local</c:v>
                </c:pt>
              </c:strCache>
            </c:strRef>
          </c:cat>
          <c:val>
            <c:numRef>
              <c:f>Profil!$B$29:$D$29</c:f>
              <c:numCache>
                <c:formatCode>0%</c:formatCode>
                <c:ptCount val="3"/>
                <c:pt idx="0">
                  <c:v>0.12300000000000001</c:v>
                </c:pt>
                <c:pt idx="1">
                  <c:v>0.28499999999999998</c:v>
                </c:pt>
                <c:pt idx="2">
                  <c:v>0.59200000000000008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F5-463D-909F-1DDFFCF735D3}"/>
            </c:ext>
          </c:extLst>
        </c:ser>
        <c:ser>
          <c:idx val="1"/>
          <c:order val="1"/>
          <c:tx>
            <c:strRef>
              <c:f>Profil!$A$30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Profil!$B$28:$D$28</c:f>
              <c:strCache>
                <c:ptCount val="3"/>
                <c:pt idx="0">
                  <c:v>Régional</c:v>
                </c:pt>
                <c:pt idx="1">
                  <c:v>Départemental</c:v>
                </c:pt>
                <c:pt idx="2">
                  <c:v>Local</c:v>
                </c:pt>
              </c:strCache>
            </c:strRef>
          </c:cat>
          <c:val>
            <c:numRef>
              <c:f>Profil!$B$30:$D$30</c:f>
              <c:numCache>
                <c:formatCode>0%</c:formatCode>
                <c:ptCount val="3"/>
                <c:pt idx="0">
                  <c:v>6.8000000000000005E-2</c:v>
                </c:pt>
                <c:pt idx="1">
                  <c:v>0.182</c:v>
                </c:pt>
                <c:pt idx="2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F5-463D-909F-1DDFFCF73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4222472"/>
        <c:axId val="964216200"/>
      </c:barChart>
      <c:catAx>
        <c:axId val="964222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16200"/>
        <c:crosses val="autoZero"/>
        <c:auto val="1"/>
        <c:lblAlgn val="ctr"/>
        <c:lblOffset val="100"/>
        <c:noMultiLvlLbl val="0"/>
      </c:catAx>
      <c:valAx>
        <c:axId val="9642162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22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Exercez-vous</a:t>
            </a:r>
            <a:r>
              <a:rPr lang="fr-FR" baseline="0"/>
              <a:t> une sélection des associations appuyées sur chacun de ces critères ?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Profil!$A$51</c:f>
              <c:strCache>
                <c:ptCount val="1"/>
                <c:pt idx="0">
                  <c:v>Oui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Profil!$B$50:$E$50</c:f>
              <c:strCache>
                <c:ptCount val="4"/>
                <c:pt idx="0">
                  <c:v>Critère sectoriel</c:v>
                </c:pt>
                <c:pt idx="1">
                  <c:v>Critère emploi</c:v>
                </c:pt>
                <c:pt idx="2">
                  <c:v>Critère projet</c:v>
                </c:pt>
                <c:pt idx="3">
                  <c:v>Critère Territoire</c:v>
                </c:pt>
              </c:strCache>
            </c:strRef>
          </c:cat>
          <c:val>
            <c:numRef>
              <c:f>Profil!$B$51:$E$51</c:f>
              <c:numCache>
                <c:formatCode>0%</c:formatCode>
                <c:ptCount val="4"/>
                <c:pt idx="0">
                  <c:v>0.19500000000000001</c:v>
                </c:pt>
                <c:pt idx="1">
                  <c:v>9.2999999999999999E-2</c:v>
                </c:pt>
                <c:pt idx="2">
                  <c:v>5.0999999999999997E-2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6-4FE2-BC9C-C6C9F6FBF311}"/>
            </c:ext>
          </c:extLst>
        </c:ser>
        <c:ser>
          <c:idx val="1"/>
          <c:order val="1"/>
          <c:tx>
            <c:strRef>
              <c:f>Profil!$A$52</c:f>
              <c:strCache>
                <c:ptCount val="1"/>
                <c:pt idx="0">
                  <c:v>Non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Profil!$B$50:$E$50</c:f>
              <c:strCache>
                <c:ptCount val="4"/>
                <c:pt idx="0">
                  <c:v>Critère sectoriel</c:v>
                </c:pt>
                <c:pt idx="1">
                  <c:v>Critère emploi</c:v>
                </c:pt>
                <c:pt idx="2">
                  <c:v>Critère projet</c:v>
                </c:pt>
                <c:pt idx="3">
                  <c:v>Critère Territoire</c:v>
                </c:pt>
              </c:strCache>
            </c:strRef>
          </c:cat>
          <c:val>
            <c:numRef>
              <c:f>Profil!$B$52:$E$52</c:f>
              <c:numCache>
                <c:formatCode>0%</c:formatCode>
                <c:ptCount val="4"/>
                <c:pt idx="0">
                  <c:v>0.8</c:v>
                </c:pt>
                <c:pt idx="1">
                  <c:v>0.90700000000000003</c:v>
                </c:pt>
                <c:pt idx="2">
                  <c:v>0.94899999999999995</c:v>
                </c:pt>
                <c:pt idx="3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56-4FE2-BC9C-C6C9F6FBF3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964218552"/>
        <c:axId val="964215024"/>
      </c:barChart>
      <c:catAx>
        <c:axId val="964218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15024"/>
        <c:crosses val="autoZero"/>
        <c:auto val="1"/>
        <c:lblAlgn val="ctr"/>
        <c:lblOffset val="100"/>
        <c:noMultiLvlLbl val="0"/>
      </c:catAx>
      <c:valAx>
        <c:axId val="9642150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18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Profil!$B$70</c:f>
              <c:strCache>
                <c:ptCount val="1"/>
                <c:pt idx="0">
                  <c:v>Type d'accueil proposé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Profil!$A$71:$A$75</c:f>
              <c:strCache>
                <c:ptCount val="5"/>
                <c:pt idx="0">
                  <c:v>Accueil physique sans rendez-vous dans vos locaux</c:v>
                </c:pt>
                <c:pt idx="1">
                  <c:v>Accueil physique en dehors de vos locaux</c:v>
                </c:pt>
                <c:pt idx="2">
                  <c:v>Accueil numérique</c:v>
                </c:pt>
                <c:pt idx="3">
                  <c:v>Accueil physique sur rendez-vous dans vos locaux</c:v>
                </c:pt>
                <c:pt idx="4">
                  <c:v>Accueil téléphonique</c:v>
                </c:pt>
              </c:strCache>
            </c:strRef>
          </c:cat>
          <c:val>
            <c:numRef>
              <c:f>Profil!$B$71:$B$75</c:f>
              <c:numCache>
                <c:formatCode>0%</c:formatCode>
                <c:ptCount val="5"/>
                <c:pt idx="0">
                  <c:v>0.55100000000000005</c:v>
                </c:pt>
                <c:pt idx="1">
                  <c:v>0.55100000000000005</c:v>
                </c:pt>
                <c:pt idx="2">
                  <c:v>0.79700000000000004</c:v>
                </c:pt>
                <c:pt idx="3">
                  <c:v>0.95799999999999996</c:v>
                </c:pt>
                <c:pt idx="4">
                  <c:v>0.96599999999999997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E3-43F3-9D55-29E67FDD03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19728"/>
        <c:axId val="964224824"/>
      </c:barChart>
      <c:catAx>
        <c:axId val="964219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4824"/>
        <c:crosses val="autoZero"/>
        <c:auto val="1"/>
        <c:lblAlgn val="ctr"/>
        <c:lblOffset val="100"/>
        <c:noMultiLvlLbl val="0"/>
      </c:catAx>
      <c:valAx>
        <c:axId val="9642248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6421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 des structures selon le(s)</a:t>
            </a:r>
            <a:r>
              <a:rPr lang="fr-FR" baseline="0"/>
              <a:t> type(s) d'appui</a:t>
            </a:r>
            <a:endParaRPr lang="fr-FR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Profil!$A$86</c:f>
              <c:strCache>
                <c:ptCount val="1"/>
                <c:pt idx="0">
                  <c:v>PIVA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Profil!$B$85:$D$85</c:f>
              <c:strCache>
                <c:ptCount val="3"/>
                <c:pt idx="0">
                  <c:v>Orientation</c:v>
                </c:pt>
                <c:pt idx="1">
                  <c:v>Information de premier niveau</c:v>
                </c:pt>
                <c:pt idx="2">
                  <c:v>Accompagnement</c:v>
                </c:pt>
              </c:strCache>
            </c:strRef>
          </c:cat>
          <c:val>
            <c:numRef>
              <c:f>Profil!$B$86:$D$86</c:f>
              <c:numCache>
                <c:formatCode>0%</c:formatCode>
                <c:ptCount val="3"/>
                <c:pt idx="0">
                  <c:v>0.89800000000000002</c:v>
                </c:pt>
                <c:pt idx="1">
                  <c:v>0.94799999999999995</c:v>
                </c:pt>
                <c:pt idx="2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61-416A-B05F-C3B98496D0CF}"/>
            </c:ext>
          </c:extLst>
        </c:ser>
        <c:ser>
          <c:idx val="1"/>
          <c:order val="1"/>
          <c:tx>
            <c:strRef>
              <c:f>Profil!$A$87</c:f>
              <c:strCache>
                <c:ptCount val="1"/>
                <c:pt idx="0">
                  <c:v>PIVA+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Profil!$B$85:$D$85</c:f>
              <c:strCache>
                <c:ptCount val="3"/>
                <c:pt idx="0">
                  <c:v>Orientation</c:v>
                </c:pt>
                <c:pt idx="1">
                  <c:v>Information de premier niveau</c:v>
                </c:pt>
                <c:pt idx="2">
                  <c:v>Accompagnement</c:v>
                </c:pt>
              </c:strCache>
            </c:strRef>
          </c:cat>
          <c:val>
            <c:numRef>
              <c:f>Profil!$B$87:$D$87</c:f>
              <c:numCache>
                <c:formatCode>0%</c:formatCode>
                <c:ptCount val="3"/>
                <c:pt idx="0">
                  <c:v>0.93700000000000006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61-416A-B05F-C3B98496D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64226784"/>
        <c:axId val="964222864"/>
      </c:barChart>
      <c:catAx>
        <c:axId val="96422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2864"/>
        <c:crosses val="autoZero"/>
        <c:auto val="1"/>
        <c:lblAlgn val="ctr"/>
        <c:lblOffset val="100"/>
        <c:noMultiLvlLbl val="0"/>
      </c:catAx>
      <c:valAx>
        <c:axId val="9642228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96422678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Nature de l'information proposée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Profil!$B$97</c:f>
              <c:strCache>
                <c:ptCount val="1"/>
                <c:pt idx="0">
                  <c:v>Fréquence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Profil!$A$98:$A$100</c:f>
              <c:strCache>
                <c:ptCount val="3"/>
                <c:pt idx="0">
                  <c:v>Documentation</c:v>
                </c:pt>
                <c:pt idx="1">
                  <c:v>Explications</c:v>
                </c:pt>
                <c:pt idx="2">
                  <c:v>Information adapée</c:v>
                </c:pt>
              </c:strCache>
            </c:strRef>
          </c:cat>
          <c:val>
            <c:numRef>
              <c:f>Profil!$B$98:$B$100</c:f>
              <c:numCache>
                <c:formatCode>0%</c:formatCode>
                <c:ptCount val="3"/>
                <c:pt idx="0">
                  <c:v>0.81399999999999995</c:v>
                </c:pt>
                <c:pt idx="1">
                  <c:v>0.91400000000000003</c:v>
                </c:pt>
                <c:pt idx="2">
                  <c:v>0.94099999999999995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7F-4164-9095-0E9B0E5B0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64227176"/>
        <c:axId val="964220904"/>
      </c:barChart>
      <c:catAx>
        <c:axId val="964227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0904"/>
        <c:crosses val="autoZero"/>
        <c:auto val="1"/>
        <c:lblAlgn val="ctr"/>
        <c:lblOffset val="100"/>
        <c:noMultiLvlLbl val="0"/>
      </c:catAx>
      <c:valAx>
        <c:axId val="96422090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4227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3B10B-46B3-4550-A062-57D8F543E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6D0324-FAA4-4027-81ED-30E0B5D0F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962B78-B8CC-45DE-8BB0-92D428A78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FF8F4C-BA5B-49DD-B569-2C80E3E1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2C2AFF-87D1-4EE7-A420-F0ABEE4F9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47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C3FB18-6EEC-4EFB-811A-606B4F21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80C298-1F83-472D-8A3F-6360CFA13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DB173B-9C53-4B71-9775-4201DCE0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5D9E7E-97DE-41E4-8077-26C5F6E0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6992D0-1024-496D-AA8F-5F9D69E4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41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DCF5B2-BC4C-49A6-9E9B-DFDCB78F77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069A18-C7FB-4DC6-BBA6-BF44109CA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5B5089-B9FA-40E3-84E7-7F7C3425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F74E00-D765-4955-B8D3-CE3A9754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91E13B-E009-478D-9F5C-1B927557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08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9E836-EB57-4821-8306-20691E25B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E9F2D7-970F-4905-9034-A8241725E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7FAEA3-A979-42F2-B6FC-83C0FAAEB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AAD887-2789-4CD7-B23E-0ABC2B78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24D727-2A19-4D11-8B0E-FD8A1F06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63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69B356-EE47-4692-8B21-7167CEE38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E873F7-A513-4DC9-BA7E-C6F6E3022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7DF6B9-BE29-4E2C-A133-5F042FC97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C77B30-5D3B-4975-994B-A16958379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FC1C98-EC19-4FAF-A201-4C4DE383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00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26B7B-2DC8-45B3-98EC-C96144013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3C0A5D-3723-419C-B620-6987AD945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C77C39-28B8-4E68-BC85-851F97CF2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6EA7B5-7A16-4FA4-9BB7-07ADE524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7449C9-21FE-45D2-AC87-5C60CDA3C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CE5222-A6B5-46B5-942F-07BF6840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09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205D5C-D280-4BD5-B40C-4FD3A399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258E08-5579-4C87-A4D4-B13B1E891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2B4D97-42F4-4AC3-ACC9-4237052D8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B55D37-DE14-46D0-A2A2-883699C45F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210ECF-1801-4A6F-84F3-18BF13588C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2B5ECEF-C3B5-4E37-A016-C31F11A8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BB0E9F-EC15-4308-A113-A9C89514B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7878C0B-7CF2-4390-9092-390AEBBD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59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C517FD-6CA8-4DF9-9D04-382208E9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55CC32-7B98-4F2D-BCB9-63718805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B5153B5-8AFD-4876-B653-25289001B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AF0C8A-96E7-4E69-8AD3-B4419EA7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3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808B284-C660-4CF9-A53E-AD505A89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B81A12-BA0E-436E-A3B7-BF001EDD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1FA77F-3C9A-48F4-AB69-DFB0AA7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16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A006E-2609-4CB6-BFA4-22FDCDED8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368564-93CF-457E-8D8E-ED52D9F38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E7178D-F7D9-41D8-A60E-C614F3E27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7BCD26-6D9D-4EF6-9ACA-3B1777C9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5F9ECF-73DA-4765-BA72-FC01FF918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A5D071-CDF5-4B6B-9538-57FDE615C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74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ADF41E-BF0D-4E24-BE2A-D6153D9E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4CE2F7-7300-4853-9E21-9F3DFE92C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458869-98CE-494A-A520-603469266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7059A8-3DDE-4492-A8F7-1A297C92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92AB0F-3CE0-485C-89D2-DA730754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B7AC90-E841-47D8-9B67-B4A73508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85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893B2C-9495-49C7-9353-C3CEF16A9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5AF36F-1C9C-41B0-96FB-91D38D7C0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B5579F-248F-4EF3-8D42-951A57888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A76F1-CD50-401A-9BFF-44B9203F2B62}" type="datetimeFigureOut">
              <a:rPr lang="fr-FR" smtClean="0"/>
              <a:t>24/06/2021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C7DD97-7CE6-4A42-92B9-1B3A00C66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39A08D-9A50-4F30-B096-E05A582A1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F038-17DF-4A32-AE4A-9201596CA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9A9DB-C609-4413-9C14-6271ED140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4800" dirty="0"/>
              <a:t>Chantier de préfiguration PIVA Hauts-de-France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469DF6-141F-43BB-960C-81E453FDA9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fr-FR" u="sng" dirty="0"/>
              <a:t>Rapport d’enquête</a:t>
            </a:r>
          </a:p>
        </p:txBody>
      </p:sp>
    </p:spTree>
    <p:extLst>
      <p:ext uri="{BB962C8B-B14F-4D97-AF65-F5344CB8AC3E}">
        <p14:creationId xmlns:p14="http://schemas.microsoft.com/office/powerpoint/2010/main" val="3775110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84CB45AB-7A9E-4DB1-82BF-B2CB9453E2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3717233"/>
              </p:ext>
            </p:extLst>
          </p:nvPr>
        </p:nvGraphicFramePr>
        <p:xfrm>
          <a:off x="2762074" y="1325563"/>
          <a:ext cx="6667851" cy="479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0956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274463"/>
            <a:ext cx="7914314" cy="2432809"/>
          </a:xfrm>
        </p:spPr>
        <p:txBody>
          <a:bodyPr>
            <a:normAutofit/>
          </a:bodyPr>
          <a:lstStyle/>
          <a:p>
            <a:r>
              <a:rPr lang="fr-FR" dirty="0"/>
              <a:t>Un appui très majoritairement inconditionnel</a:t>
            </a:r>
          </a:p>
          <a:p>
            <a:r>
              <a:rPr lang="fr-FR" dirty="0"/>
              <a:t>Des mécaniques de redistribution des appuis</a:t>
            </a:r>
          </a:p>
          <a:p>
            <a:r>
              <a:rPr lang="fr-FR" dirty="0"/>
              <a:t>Mécanique de subsidiarité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81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17831D3B-2E37-4CD9-BE9B-B17A223ABD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7482231"/>
              </p:ext>
            </p:extLst>
          </p:nvPr>
        </p:nvGraphicFramePr>
        <p:xfrm>
          <a:off x="2835479" y="1325563"/>
          <a:ext cx="6694415" cy="5050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606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F3B0C6E9-2916-402A-B002-CA61F4D4D0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7588855"/>
              </p:ext>
            </p:extLst>
          </p:nvPr>
        </p:nvGraphicFramePr>
        <p:xfrm>
          <a:off x="2608128" y="1325563"/>
          <a:ext cx="7819388" cy="518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096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BFC0CC1C-A082-4FA5-84F9-E7D02D072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7199237"/>
              </p:ext>
            </p:extLst>
          </p:nvPr>
        </p:nvGraphicFramePr>
        <p:xfrm>
          <a:off x="622504" y="1812022"/>
          <a:ext cx="4880674" cy="3391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F1F27F2-7782-4045-A8B4-D754310E8E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1734859"/>
              </p:ext>
            </p:extLst>
          </p:nvPr>
        </p:nvGraphicFramePr>
        <p:xfrm>
          <a:off x="6391807" y="1812020"/>
          <a:ext cx="5411503" cy="339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0853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499657EB-D83B-41FE-914B-ED29D28A6D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275451"/>
              </p:ext>
            </p:extLst>
          </p:nvPr>
        </p:nvGraphicFramePr>
        <p:xfrm>
          <a:off x="2852257" y="1325563"/>
          <a:ext cx="7977930" cy="5192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3967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C7130B92-4317-4FE1-ADE5-3F9B69DDD4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5948026"/>
              </p:ext>
            </p:extLst>
          </p:nvPr>
        </p:nvGraphicFramePr>
        <p:xfrm>
          <a:off x="565723" y="1325564"/>
          <a:ext cx="5600185" cy="3999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E2543B77-2814-4EA3-9653-EE3166DF00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6381437"/>
              </p:ext>
            </p:extLst>
          </p:nvPr>
        </p:nvGraphicFramePr>
        <p:xfrm>
          <a:off x="6274976" y="1325563"/>
          <a:ext cx="5600185" cy="3999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6005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997F528-EFAC-40E1-B74F-DAF46B965F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954213"/>
              </p:ext>
            </p:extLst>
          </p:nvPr>
        </p:nvGraphicFramePr>
        <p:xfrm>
          <a:off x="2860840" y="1325563"/>
          <a:ext cx="7315006" cy="5043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0258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274463"/>
            <a:ext cx="7914314" cy="2432809"/>
          </a:xfrm>
        </p:spPr>
        <p:txBody>
          <a:bodyPr>
            <a:normAutofit/>
          </a:bodyPr>
          <a:lstStyle/>
          <a:p>
            <a:r>
              <a:rPr lang="fr-FR" dirty="0"/>
              <a:t>Des appuis variés, qualitatifs, favorisés par la complémentarité PIVA/PIVA+</a:t>
            </a:r>
          </a:p>
          <a:p>
            <a:r>
              <a:rPr lang="fr-FR" dirty="0"/>
              <a:t>Une nécessaire redéfinition de ce qui est entendu par « accompagnement » dans les PIVA et PIVA+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685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662F7A15-9D04-4D12-9BDB-1C2F1ED7FA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7097583"/>
              </p:ext>
            </p:extLst>
          </p:nvPr>
        </p:nvGraphicFramePr>
        <p:xfrm>
          <a:off x="2776756" y="1409351"/>
          <a:ext cx="8330267" cy="4546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135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24AD3-98A2-4FDF-9502-95671070C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Méthodologie</a:t>
            </a: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F15CECDF-6963-468F-8330-39E81F1A5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561629"/>
              </p:ext>
            </p:extLst>
          </p:nvPr>
        </p:nvGraphicFramePr>
        <p:xfrm>
          <a:off x="2090765" y="1461680"/>
          <a:ext cx="8010470" cy="429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cument" r:id="rId3" imgW="6646456" imgH="3562328" progId="Word.Document.12">
                  <p:embed/>
                </p:oleObj>
              </mc:Choice>
              <mc:Fallback>
                <p:oleObj name="Document" r:id="rId3" imgW="6646456" imgH="356232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90765" y="1461680"/>
                        <a:ext cx="8010470" cy="4293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4102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81A9-ED5D-4924-A9ED-1E8D99F0E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L’appui à la vie associative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DC215EC-FFE7-4B34-9AD3-B8B24F89B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108515"/>
              </p:ext>
            </p:extLst>
          </p:nvPr>
        </p:nvGraphicFramePr>
        <p:xfrm>
          <a:off x="3067574" y="1325563"/>
          <a:ext cx="7217329" cy="4832058"/>
        </p:xfrm>
        <a:graphic>
          <a:graphicData uri="http://schemas.openxmlformats.org/drawingml/2006/table">
            <a:tbl>
              <a:tblPr firstRow="1" firstCol="1" bandRow="1"/>
              <a:tblGrid>
                <a:gridCol w="2309251">
                  <a:extLst>
                    <a:ext uri="{9D8B030D-6E8A-4147-A177-3AD203B41FA5}">
                      <a16:colId xmlns:a16="http://schemas.microsoft.com/office/drawing/2014/main" val="1442813727"/>
                    </a:ext>
                  </a:extLst>
                </a:gridCol>
                <a:gridCol w="1608097">
                  <a:extLst>
                    <a:ext uri="{9D8B030D-6E8A-4147-A177-3AD203B41FA5}">
                      <a16:colId xmlns:a16="http://schemas.microsoft.com/office/drawing/2014/main" val="84567983"/>
                    </a:ext>
                  </a:extLst>
                </a:gridCol>
                <a:gridCol w="1628677">
                  <a:extLst>
                    <a:ext uri="{9D8B030D-6E8A-4147-A177-3AD203B41FA5}">
                      <a16:colId xmlns:a16="http://schemas.microsoft.com/office/drawing/2014/main" val="3470283856"/>
                    </a:ext>
                  </a:extLst>
                </a:gridCol>
                <a:gridCol w="1671304">
                  <a:extLst>
                    <a:ext uri="{9D8B030D-6E8A-4147-A177-3AD203B41FA5}">
                      <a16:colId xmlns:a16="http://schemas.microsoft.com/office/drawing/2014/main" val="1349940448"/>
                    </a:ext>
                  </a:extLst>
                </a:gridCol>
              </a:tblGrid>
              <a:tr h="2941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PIVA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PIVA+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058731"/>
                  </a:ext>
                </a:extLst>
              </a:tr>
              <a:tr h="9103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moyen d’associations accueillies par an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266745"/>
                  </a:ext>
                </a:extLst>
              </a:tr>
              <a:tr h="113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Dont : pour des informations de 1er niveau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82477"/>
                  </a:ext>
                </a:extLst>
              </a:tr>
              <a:tr h="13585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Dont : pour une expertise ou une aide au projet ponctuelle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241456"/>
                  </a:ext>
                </a:extLst>
              </a:tr>
              <a:tr h="113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Dont : pour un accompagnement dans la durée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136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293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47E55-8BB5-46A1-9EDB-87F1450D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Moyens humains et financiers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E5F7B26-CCBA-48C6-B0E2-B97B12D04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59107"/>
              </p:ext>
            </p:extLst>
          </p:nvPr>
        </p:nvGraphicFramePr>
        <p:xfrm>
          <a:off x="696286" y="1325563"/>
          <a:ext cx="5083729" cy="4051779"/>
        </p:xfrm>
        <a:graphic>
          <a:graphicData uri="http://schemas.openxmlformats.org/drawingml/2006/table">
            <a:tbl>
              <a:tblPr firstRow="1" firstCol="1" bandRow="1"/>
              <a:tblGrid>
                <a:gridCol w="3150408">
                  <a:extLst>
                    <a:ext uri="{9D8B030D-6E8A-4147-A177-3AD203B41FA5}">
                      <a16:colId xmlns:a16="http://schemas.microsoft.com/office/drawing/2014/main" val="2413462559"/>
                    </a:ext>
                  </a:extLst>
                </a:gridCol>
                <a:gridCol w="1933321">
                  <a:extLst>
                    <a:ext uri="{9D8B030D-6E8A-4147-A177-3AD203B41FA5}">
                      <a16:colId xmlns:a16="http://schemas.microsoft.com/office/drawing/2014/main" val="1005186429"/>
                    </a:ext>
                  </a:extLst>
                </a:gridCol>
              </a:tblGrid>
              <a:tr h="16586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moyen d'ETP appui associations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68460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Oise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1,58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228288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Somme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33428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Nord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94282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Pas-de-Calais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1,05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567621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Aisne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0,95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004251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455142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05F77AD-B2B7-40C5-AD78-2197DE765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503533"/>
              </p:ext>
            </p:extLst>
          </p:nvPr>
        </p:nvGraphicFramePr>
        <p:xfrm>
          <a:off x="6625196" y="1325563"/>
          <a:ext cx="4728604" cy="4051778"/>
        </p:xfrm>
        <a:graphic>
          <a:graphicData uri="http://schemas.openxmlformats.org/drawingml/2006/table">
            <a:tbl>
              <a:tblPr firstRow="1" firstCol="1" bandRow="1"/>
              <a:tblGrid>
                <a:gridCol w="3023066">
                  <a:extLst>
                    <a:ext uri="{9D8B030D-6E8A-4147-A177-3AD203B41FA5}">
                      <a16:colId xmlns:a16="http://schemas.microsoft.com/office/drawing/2014/main" val="3989335061"/>
                    </a:ext>
                  </a:extLst>
                </a:gridCol>
                <a:gridCol w="1705538">
                  <a:extLst>
                    <a:ext uri="{9D8B030D-6E8A-4147-A177-3AD203B41FA5}">
                      <a16:colId xmlns:a16="http://schemas.microsoft.com/office/drawing/2014/main" val="919258114"/>
                    </a:ext>
                  </a:extLst>
                </a:gridCol>
              </a:tblGrid>
              <a:tr h="23537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moyen d'ETP appui associations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100462"/>
                  </a:ext>
                </a:extLst>
              </a:tr>
              <a:tr h="56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PIVA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285856"/>
                  </a:ext>
                </a:extLst>
              </a:tr>
              <a:tr h="56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PIVA+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299165"/>
                  </a:ext>
                </a:extLst>
              </a:tr>
              <a:tr h="56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582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99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47E55-8BB5-46A1-9EDB-87F1450D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Moyens humains et financiers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F260116-66AE-4D3E-8B62-A5F1A6BF7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584536"/>
              </p:ext>
            </p:extLst>
          </p:nvPr>
        </p:nvGraphicFramePr>
        <p:xfrm>
          <a:off x="3171038" y="1325563"/>
          <a:ext cx="7734650" cy="4538443"/>
        </p:xfrm>
        <a:graphic>
          <a:graphicData uri="http://schemas.openxmlformats.org/drawingml/2006/table">
            <a:tbl>
              <a:tblPr firstRow="1" firstCol="1" bandRow="1"/>
              <a:tblGrid>
                <a:gridCol w="3310637">
                  <a:extLst>
                    <a:ext uri="{9D8B030D-6E8A-4147-A177-3AD203B41FA5}">
                      <a16:colId xmlns:a16="http://schemas.microsoft.com/office/drawing/2014/main" val="2130689814"/>
                    </a:ext>
                  </a:extLst>
                </a:gridCol>
                <a:gridCol w="1474671">
                  <a:extLst>
                    <a:ext uri="{9D8B030D-6E8A-4147-A177-3AD203B41FA5}">
                      <a16:colId xmlns:a16="http://schemas.microsoft.com/office/drawing/2014/main" val="3328186935"/>
                    </a:ext>
                  </a:extLst>
                </a:gridCol>
                <a:gridCol w="1474671">
                  <a:extLst>
                    <a:ext uri="{9D8B030D-6E8A-4147-A177-3AD203B41FA5}">
                      <a16:colId xmlns:a16="http://schemas.microsoft.com/office/drawing/2014/main" val="1495256602"/>
                    </a:ext>
                  </a:extLst>
                </a:gridCol>
                <a:gridCol w="1474671">
                  <a:extLst>
                    <a:ext uri="{9D8B030D-6E8A-4147-A177-3AD203B41FA5}">
                      <a16:colId xmlns:a16="http://schemas.microsoft.com/office/drawing/2014/main" val="1198274014"/>
                    </a:ext>
                  </a:extLst>
                </a:gridCol>
              </a:tblGrid>
              <a:tr h="21096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total d'ETP appui associations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Soit ETP pour 10 000 habitants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Soit ETP</a:t>
                      </a:r>
                      <a:b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pour 1000</a:t>
                      </a:r>
                      <a:b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associations actives estimées</a:t>
                      </a:r>
                      <a:r>
                        <a:rPr lang="fr-FR" sz="18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842143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Nord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47,04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0,18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1,01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210985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Oise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23,76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0,29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1,91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694109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Pas-de-Calais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21,98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0,15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1,08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344327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Somme</a:t>
                      </a:r>
                      <a:endParaRPr lang="fr-FR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19,6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0,34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1,90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169775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Aisne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0,26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1,75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638606"/>
                  </a:ext>
                </a:extLst>
              </a:tr>
              <a:tr h="4048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GLOBAL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126,58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0,21</a:t>
                      </a:r>
                      <a:endParaRPr lang="fr-FR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1,30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964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538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7389" y="2649346"/>
            <a:ext cx="7914314" cy="1559305"/>
          </a:xfrm>
        </p:spPr>
        <p:txBody>
          <a:bodyPr>
            <a:normAutofit/>
          </a:bodyPr>
          <a:lstStyle/>
          <a:p>
            <a:r>
              <a:rPr lang="fr-FR" dirty="0"/>
              <a:t>Des disparités dans le volume des appuis</a:t>
            </a:r>
          </a:p>
          <a:p>
            <a:r>
              <a:rPr lang="fr-FR" dirty="0"/>
              <a:t>Des disparités entre départements qui s’expliquent par une hétérogénéité des territoires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12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47E55-8BB5-46A1-9EDB-87F1450D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Moyens humains et financiers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48C9BB5F-47C2-4FE5-8CD9-EE32F225A9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6745050"/>
              </p:ext>
            </p:extLst>
          </p:nvPr>
        </p:nvGraphicFramePr>
        <p:xfrm>
          <a:off x="2689370" y="1266737"/>
          <a:ext cx="8664430" cy="5285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68809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47E55-8BB5-46A1-9EDB-87F1450D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Moyens humains et financiers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E7324795-CB2A-4CD3-B78B-80E5AB36DC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4412089"/>
              </p:ext>
            </p:extLst>
          </p:nvPr>
        </p:nvGraphicFramePr>
        <p:xfrm>
          <a:off x="2960850" y="1325563"/>
          <a:ext cx="7793836" cy="5114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3559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47E55-8BB5-46A1-9EDB-87F1450D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Moyens humains et financiers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E9FD15B-8C5D-49D0-81A5-5F636BD525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8401332"/>
              </p:ext>
            </p:extLst>
          </p:nvPr>
        </p:nvGraphicFramePr>
        <p:xfrm>
          <a:off x="2843868" y="1325563"/>
          <a:ext cx="8305101" cy="504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0041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150727"/>
            <a:ext cx="7914314" cy="2203682"/>
          </a:xfrm>
        </p:spPr>
        <p:txBody>
          <a:bodyPr>
            <a:normAutofit/>
          </a:bodyPr>
          <a:lstStyle/>
          <a:p>
            <a:r>
              <a:rPr lang="fr-FR" dirty="0"/>
              <a:t>Nécessité de financements complémentaires</a:t>
            </a:r>
          </a:p>
          <a:p>
            <a:r>
              <a:rPr lang="fr-FR" dirty="0"/>
              <a:t>Une volonté de développer l’expertise ainsi que les types d’appuis…</a:t>
            </a:r>
          </a:p>
          <a:p>
            <a:r>
              <a:rPr lang="fr-FR" dirty="0"/>
              <a:t>… avec des nuances en fonction des départements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51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BBFF6-B593-4B83-B3FF-1FC2EBBCE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Les outils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03F574-4FFB-45DF-8E2A-B35118E68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851400"/>
          </a:xfrm>
        </p:spPr>
        <p:txBody>
          <a:bodyPr/>
          <a:lstStyle/>
          <a:p>
            <a:r>
              <a:rPr lang="fr-FR" dirty="0"/>
              <a:t>Des sites internet nombreux, connus mais une difficulté à faire matcher les contenus avec les besoins immédiats des associations. Manque de réflexe / de temps pour les consulter ;</a:t>
            </a:r>
          </a:p>
          <a:p>
            <a:r>
              <a:rPr lang="fr-FR" dirty="0"/>
              <a:t>La lettre d’information reste un format très consulté (92%) ;</a:t>
            </a:r>
          </a:p>
          <a:p>
            <a:r>
              <a:rPr lang="fr-FR" dirty="0"/>
              <a:t>La formation, d’abord dans les réseaux.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3004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9DD692-368B-41C1-A10A-A6534F898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Les partenariats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073994-CB78-4EE0-9E30-B3217124B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731"/>
            <a:ext cx="10515600" cy="4351338"/>
          </a:xfrm>
        </p:spPr>
        <p:txBody>
          <a:bodyPr/>
          <a:lstStyle/>
          <a:p>
            <a:r>
              <a:rPr lang="fr-FR" dirty="0"/>
              <a:t>Des partenariats avec les services de l’État nombreux au niveau régional comme départemental ;</a:t>
            </a:r>
          </a:p>
          <a:p>
            <a:r>
              <a:rPr lang="fr-FR" dirty="0"/>
              <a:t>La commune comme échelle de référence du partenariat, puis le département, l’EPCI et le Conseil Régional ;</a:t>
            </a:r>
          </a:p>
          <a:p>
            <a:r>
              <a:rPr lang="fr-FR" dirty="0"/>
              <a:t>Partenariats avec des organismes portant des missions de service public : CAF, Pôle Emploi, URSSAF ;</a:t>
            </a:r>
          </a:p>
          <a:p>
            <a:r>
              <a:rPr lang="fr-FR" dirty="0"/>
              <a:t>Partenariats avec des structures labellisées DLA et CRIB ;</a:t>
            </a:r>
          </a:p>
          <a:p>
            <a:r>
              <a:rPr lang="fr-FR" dirty="0"/>
              <a:t>Nombreux partenariats avec les réseaux associatifs.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42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E4CAE-74A9-4699-A9BE-DE742370B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Redressements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79D96BB-56E7-461E-9934-207110FDE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8750452"/>
              </p:ext>
            </p:extLst>
          </p:nvPr>
        </p:nvGraphicFramePr>
        <p:xfrm>
          <a:off x="2685078" y="1247862"/>
          <a:ext cx="6821843" cy="4362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84253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66F81-4670-482F-8B25-5247B847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Les besoins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857C32-DF77-49DA-9A59-1DE0EB407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Créer du lien, par des temps d’échange et de formation entre les PIVA(+), notamment pour les nouveaux arrivants dans le réseau.</a:t>
            </a:r>
          </a:p>
          <a:p>
            <a:r>
              <a:rPr lang="fr-FR" dirty="0"/>
              <a:t>Développer les outils, notamment la communication, mailing, site internet, bus itinérant, afin principalement de renforcer la visibilité des PIVA(+) sur les territoires.</a:t>
            </a:r>
          </a:p>
          <a:p>
            <a:r>
              <a:rPr lang="fr-FR" dirty="0"/>
              <a:t>Développer les moyens, humains et financiers, pour dégager plus de temps aux missions d’appui à la vie associative.</a:t>
            </a:r>
          </a:p>
          <a:p>
            <a:r>
              <a:rPr lang="fr-FR" dirty="0"/>
              <a:t>Développer la formation : particulièrement concernant les thématiques suivantes : communication, numérique (outils, plateformes et déclarations en ligne), financements, gestion associative, animation de temps collectifs, juridique et fiscalité.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8750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BD8BF49-8964-4854-902B-16266788B5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7514258"/>
              </p:ext>
            </p:extLst>
          </p:nvPr>
        </p:nvGraphicFramePr>
        <p:xfrm>
          <a:off x="1607560" y="1594866"/>
          <a:ext cx="8976879" cy="3668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1076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B5B492DA-E160-4ED0-A331-70D3ACAAC6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1688415"/>
              </p:ext>
            </p:extLst>
          </p:nvPr>
        </p:nvGraphicFramePr>
        <p:xfrm>
          <a:off x="1761641" y="1414151"/>
          <a:ext cx="8668717" cy="402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0891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66F3CD3B-E666-4DD1-AB53-17C3EDA3D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4609556"/>
              </p:ext>
            </p:extLst>
          </p:nvPr>
        </p:nvGraphicFramePr>
        <p:xfrm>
          <a:off x="2319098" y="1483205"/>
          <a:ext cx="7553803" cy="3891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17441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CA94BD09-4BAB-4AE0-AADD-EAA4507F05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4936040"/>
              </p:ext>
            </p:extLst>
          </p:nvPr>
        </p:nvGraphicFramePr>
        <p:xfrm>
          <a:off x="2387739" y="1373231"/>
          <a:ext cx="7416521" cy="4111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21819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150727"/>
            <a:ext cx="7914314" cy="2203682"/>
          </a:xfrm>
        </p:spPr>
        <p:txBody>
          <a:bodyPr>
            <a:normAutofit/>
          </a:bodyPr>
          <a:lstStyle/>
          <a:p>
            <a:r>
              <a:rPr lang="fr-FR" dirty="0"/>
              <a:t>Un fort sentiment d’appartenance au réseau</a:t>
            </a:r>
          </a:p>
          <a:p>
            <a:r>
              <a:rPr lang="fr-FR" dirty="0"/>
              <a:t>Des pistes de développement</a:t>
            </a:r>
          </a:p>
          <a:p>
            <a:r>
              <a:rPr lang="fr-FR" dirty="0"/>
              <a:t>Des liens qui doivent pouvoir encore se développer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077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7B2FA771-EEA6-4794-9BC0-5545FBD7DA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387473"/>
              </p:ext>
            </p:extLst>
          </p:nvPr>
        </p:nvGraphicFramePr>
        <p:xfrm>
          <a:off x="2189119" y="1328088"/>
          <a:ext cx="7813762" cy="42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81458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3FCE5-DBC2-40DB-AD94-4616F2C8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77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Dynamiques du réseau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C603E369-1B1F-4652-BF0E-296395D094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7829775"/>
              </p:ext>
            </p:extLst>
          </p:nvPr>
        </p:nvGraphicFramePr>
        <p:xfrm>
          <a:off x="1945788" y="1313286"/>
          <a:ext cx="8300423" cy="458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11045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En 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156" y="2327159"/>
            <a:ext cx="7914314" cy="2203682"/>
          </a:xfrm>
        </p:spPr>
        <p:txBody>
          <a:bodyPr>
            <a:normAutofit/>
          </a:bodyPr>
          <a:lstStyle/>
          <a:p>
            <a:r>
              <a:rPr lang="fr-FR" dirty="0"/>
              <a:t>Un réseau structuré… et vivant</a:t>
            </a:r>
          </a:p>
          <a:p>
            <a:r>
              <a:rPr lang="fr-FR" dirty="0"/>
              <a:t>PIVA et PIVA + une complémentarité nécessaire et qui fonctionne</a:t>
            </a:r>
          </a:p>
          <a:p>
            <a:r>
              <a:rPr lang="fr-FR" dirty="0"/>
              <a:t>Des besoins et des pistes de développement</a:t>
            </a:r>
          </a:p>
        </p:txBody>
      </p:sp>
      <p:pic>
        <p:nvPicPr>
          <p:cNvPr id="6" name="Graphique 5" descr="Présentation avec graphique à barres">
            <a:extLst>
              <a:ext uri="{FF2B5EF4-FFF2-40B4-BE49-F238E27FC236}">
                <a16:creationId xmlns:a16="http://schemas.microsoft.com/office/drawing/2014/main" id="{B22871C9-A952-43FF-B9DC-75DBDCC95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530" y="2067625"/>
            <a:ext cx="2722750" cy="272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E4CAE-74A9-4699-A9BE-DE742370B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Redressements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6DC08BED-AB68-437B-9A79-83CEAA79F2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7174035"/>
              </p:ext>
            </p:extLst>
          </p:nvPr>
        </p:nvGraphicFramePr>
        <p:xfrm>
          <a:off x="3093440" y="1325563"/>
          <a:ext cx="6005119" cy="4565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701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274463"/>
            <a:ext cx="7914314" cy="2432809"/>
          </a:xfrm>
        </p:spPr>
        <p:txBody>
          <a:bodyPr>
            <a:normAutofit/>
          </a:bodyPr>
          <a:lstStyle/>
          <a:p>
            <a:r>
              <a:rPr lang="fr-FR" dirty="0"/>
              <a:t>Un échantillon solide</a:t>
            </a:r>
          </a:p>
          <a:p>
            <a:r>
              <a:rPr lang="fr-FR" dirty="0"/>
              <a:t>Deux redressements retenus :</a:t>
            </a:r>
          </a:p>
          <a:p>
            <a:pPr marL="0" indent="0">
              <a:buNone/>
            </a:pPr>
            <a:r>
              <a:rPr lang="fr-FR" dirty="0"/>
              <a:t> - par type de structure </a:t>
            </a:r>
          </a:p>
          <a:p>
            <a:pPr marL="0" indent="0">
              <a:buNone/>
            </a:pPr>
            <a:r>
              <a:rPr lang="fr-FR" dirty="0"/>
              <a:t>- par département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23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A02132-4776-4F35-B175-CECAB5B4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05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Profil des structures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A0F6FF9B-0A30-4380-A0BA-03155DD90B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5570909"/>
              </p:ext>
            </p:extLst>
          </p:nvPr>
        </p:nvGraphicFramePr>
        <p:xfrm>
          <a:off x="2678185" y="1216405"/>
          <a:ext cx="6985932" cy="5155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3072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A02132-4776-4F35-B175-CECAB5B4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05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Profil des structures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F59C24E-FFF4-4EA7-A0BA-1C2397F7C5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283488"/>
              </p:ext>
            </p:extLst>
          </p:nvPr>
        </p:nvGraphicFramePr>
        <p:xfrm>
          <a:off x="2567031" y="1296508"/>
          <a:ext cx="8095377" cy="4691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9215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A02132-4776-4F35-B175-CECAB5B4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05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Profil des structures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1946D3BF-75DF-4C0C-AFD3-8424971C21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285983"/>
              </p:ext>
            </p:extLst>
          </p:nvPr>
        </p:nvGraphicFramePr>
        <p:xfrm>
          <a:off x="2810312" y="1296508"/>
          <a:ext cx="7709483" cy="5012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1271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1E4E7-D356-44EF-A464-B29FE755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Que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40876-4F3C-44DD-9C0E-3D945547C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9486" y="2274463"/>
            <a:ext cx="7914314" cy="2432809"/>
          </a:xfrm>
        </p:spPr>
        <p:txBody>
          <a:bodyPr>
            <a:normAutofit/>
          </a:bodyPr>
          <a:lstStyle/>
          <a:p>
            <a:r>
              <a:rPr lang="fr-FR" dirty="0"/>
              <a:t>Des profils variés mais très majoritairement associatifs</a:t>
            </a:r>
          </a:p>
          <a:p>
            <a:r>
              <a:rPr lang="fr-FR" dirty="0"/>
              <a:t>La part des réseaux et fédérations</a:t>
            </a:r>
          </a:p>
          <a:p>
            <a:r>
              <a:rPr lang="fr-FR" dirty="0"/>
              <a:t>Un maillage territorial qui profite de la complémentarité PIVA/PIVA+</a:t>
            </a:r>
          </a:p>
        </p:txBody>
      </p:sp>
      <p:pic>
        <p:nvPicPr>
          <p:cNvPr id="5" name="Graphique 4" descr="Ampoule">
            <a:extLst>
              <a:ext uri="{FF2B5EF4-FFF2-40B4-BE49-F238E27FC236}">
                <a16:creationId xmlns:a16="http://schemas.microsoft.com/office/drawing/2014/main" id="{80573BC1-0F85-4DFD-A1CB-009CF83C1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849" y="2150727"/>
            <a:ext cx="2556545" cy="255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3015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811</Words>
  <Application>Microsoft Office PowerPoint</Application>
  <PresentationFormat>Grand écran</PresentationFormat>
  <Paragraphs>179</Paragraphs>
  <Slides>38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Thème Office</vt:lpstr>
      <vt:lpstr>Document</vt:lpstr>
      <vt:lpstr>Chantier de préfiguration PIVA Hauts-de-France</vt:lpstr>
      <vt:lpstr>Méthodologie</vt:lpstr>
      <vt:lpstr>Redressements</vt:lpstr>
      <vt:lpstr>Redressements</vt:lpstr>
      <vt:lpstr>Que retenir ?</vt:lpstr>
      <vt:lpstr>Profil des structures</vt:lpstr>
      <vt:lpstr>Profil des structures</vt:lpstr>
      <vt:lpstr>Profil des structures</vt:lpstr>
      <vt:lpstr>Que retenir ?</vt:lpstr>
      <vt:lpstr>L’appui à la vie associative</vt:lpstr>
      <vt:lpstr>Que retenir ?</vt:lpstr>
      <vt:lpstr>L’appui à la vie associative</vt:lpstr>
      <vt:lpstr>L’appui à la vie associative</vt:lpstr>
      <vt:lpstr>L’appui à la vie associative</vt:lpstr>
      <vt:lpstr>L’appui à la vie associative</vt:lpstr>
      <vt:lpstr>L’appui à la vie associative</vt:lpstr>
      <vt:lpstr>L’appui à la vie associative</vt:lpstr>
      <vt:lpstr>Que retenir ?</vt:lpstr>
      <vt:lpstr>L’appui à la vie associative</vt:lpstr>
      <vt:lpstr>L’appui à la vie associative</vt:lpstr>
      <vt:lpstr>Moyens humains et financiers</vt:lpstr>
      <vt:lpstr>Moyens humains et financiers</vt:lpstr>
      <vt:lpstr>Que retenir ?</vt:lpstr>
      <vt:lpstr>Moyens humains et financiers</vt:lpstr>
      <vt:lpstr>Moyens humains et financiers</vt:lpstr>
      <vt:lpstr>Moyens humains et financiers</vt:lpstr>
      <vt:lpstr>Que retenir ?</vt:lpstr>
      <vt:lpstr>Les outils</vt:lpstr>
      <vt:lpstr>Les partenariats</vt:lpstr>
      <vt:lpstr>Les besoins</vt:lpstr>
      <vt:lpstr>Dynamiques du réseau</vt:lpstr>
      <vt:lpstr>Dynamiques du réseau</vt:lpstr>
      <vt:lpstr>Dynamiques du réseau</vt:lpstr>
      <vt:lpstr>Dynamiques du réseau</vt:lpstr>
      <vt:lpstr>Que retenir ?</vt:lpstr>
      <vt:lpstr>Dynamiques du réseau</vt:lpstr>
      <vt:lpstr>Dynamiques du réseau</vt:lpstr>
      <vt:lpstr>En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Chantier de préfiguration PIVA Hauts-de-France</dc:title>
  <dc:creator>Benjamin Vanvincq</dc:creator>
  <cp:lastModifiedBy>Benjamin Vanvincq</cp:lastModifiedBy>
  <cp:revision>16</cp:revision>
  <dcterms:created xsi:type="dcterms:W3CDTF">2021-06-22T13:25:46Z</dcterms:created>
  <dcterms:modified xsi:type="dcterms:W3CDTF">2021-06-24T10:15:33Z</dcterms:modified>
</cp:coreProperties>
</file>